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9" r:id="rId2"/>
    <p:sldId id="286" r:id="rId3"/>
    <p:sldId id="293" r:id="rId4"/>
    <p:sldId id="258" r:id="rId5"/>
    <p:sldId id="259" r:id="rId6"/>
    <p:sldId id="260" r:id="rId7"/>
    <p:sldId id="261" r:id="rId8"/>
    <p:sldId id="270" r:id="rId9"/>
    <p:sldId id="271" r:id="rId10"/>
    <p:sldId id="273" r:id="rId11"/>
    <p:sldId id="287" r:id="rId12"/>
    <p:sldId id="272" r:id="rId13"/>
    <p:sldId id="277" r:id="rId14"/>
    <p:sldId id="278" r:id="rId15"/>
    <p:sldId id="279" r:id="rId16"/>
    <p:sldId id="262" r:id="rId17"/>
    <p:sldId id="264" r:id="rId18"/>
    <p:sldId id="265" r:id="rId19"/>
    <p:sldId id="266" r:id="rId20"/>
    <p:sldId id="267" r:id="rId21"/>
    <p:sldId id="268" r:id="rId22"/>
    <p:sldId id="269" r:id="rId23"/>
    <p:sldId id="275" r:id="rId24"/>
    <p:sldId id="276" r:id="rId25"/>
    <p:sldId id="263"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94660"/>
  </p:normalViewPr>
  <p:slideViewPr>
    <p:cSldViewPr>
      <p:cViewPr varScale="1">
        <p:scale>
          <a:sx n="83" d="100"/>
          <a:sy n="83" d="100"/>
        </p:scale>
        <p:origin x="-1435" y="-77"/>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F800562-8CCD-4389-929D-8980B636757B}" type="datetimeFigureOut">
              <a:rPr lang="ru-RU" smtClean="0"/>
              <a:pPr/>
              <a:t>28.11.2023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52DC88-1DB6-4700-92E2-A7CF14EECCCA}"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F800562-8CCD-4389-929D-8980B636757B}" type="datetimeFigureOut">
              <a:rPr lang="ru-RU" smtClean="0"/>
              <a:pPr/>
              <a:t>28.11.2023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52DC88-1DB6-4700-92E2-A7CF14EECCCA}"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F800562-8CCD-4389-929D-8980B636757B}" type="datetimeFigureOut">
              <a:rPr lang="ru-RU" smtClean="0"/>
              <a:pPr/>
              <a:t>28.11.2023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52DC88-1DB6-4700-92E2-A7CF14EECCCA}"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F800562-8CCD-4389-929D-8980B636757B}" type="datetimeFigureOut">
              <a:rPr lang="ru-RU" smtClean="0"/>
              <a:pPr/>
              <a:t>28.11.2023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52DC88-1DB6-4700-92E2-A7CF14EECCCA}"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F800562-8CCD-4389-929D-8980B636757B}" type="datetimeFigureOut">
              <a:rPr lang="ru-RU" smtClean="0"/>
              <a:pPr/>
              <a:t>28.11.2023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52DC88-1DB6-4700-92E2-A7CF14EECCCA}"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F800562-8CCD-4389-929D-8980B636757B}" type="datetimeFigureOut">
              <a:rPr lang="ru-RU" smtClean="0"/>
              <a:pPr/>
              <a:t>28.11.2023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D52DC88-1DB6-4700-92E2-A7CF14EECCCA}"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F800562-8CCD-4389-929D-8980B636757B}" type="datetimeFigureOut">
              <a:rPr lang="ru-RU" smtClean="0"/>
              <a:pPr/>
              <a:t>28.11.2023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D52DC88-1DB6-4700-92E2-A7CF14EECCCA}"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F800562-8CCD-4389-929D-8980B636757B}" type="datetimeFigureOut">
              <a:rPr lang="ru-RU" smtClean="0"/>
              <a:pPr/>
              <a:t>28.11.2023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D52DC88-1DB6-4700-92E2-A7CF14EECCCA}"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F800562-8CCD-4389-929D-8980B636757B}" type="datetimeFigureOut">
              <a:rPr lang="ru-RU" smtClean="0"/>
              <a:pPr/>
              <a:t>28.11.2023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D52DC88-1DB6-4700-92E2-A7CF14EECCCA}"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F800562-8CCD-4389-929D-8980B636757B}" type="datetimeFigureOut">
              <a:rPr lang="ru-RU" smtClean="0"/>
              <a:pPr/>
              <a:t>28.11.2023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D52DC88-1DB6-4700-92E2-A7CF14EECCCA}"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F800562-8CCD-4389-929D-8980B636757B}" type="datetimeFigureOut">
              <a:rPr lang="ru-RU" smtClean="0"/>
              <a:pPr/>
              <a:t>28.11.2023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D52DC88-1DB6-4700-92E2-A7CF14EECCCA}"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800562-8CCD-4389-929D-8980B636757B}" type="datetimeFigureOut">
              <a:rPr lang="ru-RU" smtClean="0"/>
              <a:pPr/>
              <a:t>28.11.2023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52DC88-1DB6-4700-92E2-A7CF14EECCCA}"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hyperlink" Target="https://oceanvisions.org/marine-ecosystem-restoration/" TargetMode="Externa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19.tiff"/><Relationship Id="rId7" Type="http://schemas.openxmlformats.org/officeDocument/2006/relationships/image" Target="../media/image23.tiff"/><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s>
</file>

<file path=ppt/slides/_rels/slide13.xml.rels><?xml version="1.0" encoding="UTF-8" standalone="yes"?>
<Relationships xmlns="http://schemas.openxmlformats.org/package/2006/relationships"><Relationship Id="rId8" Type="http://schemas.openxmlformats.org/officeDocument/2006/relationships/image" Target="../media/image31.tiff"/><Relationship Id="rId3" Type="http://schemas.openxmlformats.org/officeDocument/2006/relationships/image" Target="../media/image26.tiff"/><Relationship Id="rId7" Type="http://schemas.openxmlformats.org/officeDocument/2006/relationships/image" Target="../media/image30.tiff"/><Relationship Id="rId2" Type="http://schemas.openxmlformats.org/officeDocument/2006/relationships/image" Target="../media/image25.tiff"/><Relationship Id="rId1" Type="http://schemas.openxmlformats.org/officeDocument/2006/relationships/slideLayout" Target="../slideLayouts/slideLayout7.xml"/><Relationship Id="rId6" Type="http://schemas.openxmlformats.org/officeDocument/2006/relationships/image" Target="../media/image29.tiff"/><Relationship Id="rId5" Type="http://schemas.openxmlformats.org/officeDocument/2006/relationships/image" Target="../media/image28.tiff"/><Relationship Id="rId4" Type="http://schemas.openxmlformats.org/officeDocument/2006/relationships/image" Target="../media/image27.tiff"/></Relationships>
</file>

<file path=ppt/slides/_rels/slide14.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image" Target="../media/image33.tiff"/><Relationship Id="rId7" Type="http://schemas.openxmlformats.org/officeDocument/2006/relationships/image" Target="../media/image37.tiff"/><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tiff"/><Relationship Id="rId5" Type="http://schemas.openxmlformats.org/officeDocument/2006/relationships/image" Target="../media/image35.tiff"/><Relationship Id="rId10" Type="http://schemas.openxmlformats.org/officeDocument/2006/relationships/image" Target="../media/image40.tiff"/><Relationship Id="rId4" Type="http://schemas.openxmlformats.org/officeDocument/2006/relationships/image" Target="../media/image34.tiff"/><Relationship Id="rId9" Type="http://schemas.openxmlformats.org/officeDocument/2006/relationships/image" Target="../media/image39.tiff"/></Relationships>
</file>

<file path=ppt/slides/_rels/slide15.xml.rels><?xml version="1.0" encoding="UTF-8" standalone="yes"?>
<Relationships xmlns="http://schemas.openxmlformats.org/package/2006/relationships"><Relationship Id="rId8" Type="http://schemas.openxmlformats.org/officeDocument/2006/relationships/image" Target="../media/image46.tiff"/><Relationship Id="rId3" Type="http://schemas.openxmlformats.org/officeDocument/2006/relationships/image" Target="../media/image42.tiff"/><Relationship Id="rId7" Type="http://schemas.openxmlformats.org/officeDocument/2006/relationships/image" Target="../media/image45.tiff"/><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4.tiff"/><Relationship Id="rId5" Type="http://schemas.openxmlformats.org/officeDocument/2006/relationships/image" Target="../media/image25.tiff"/><Relationship Id="rId4" Type="http://schemas.openxmlformats.org/officeDocument/2006/relationships/image" Target="../media/image43.tiff"/></Relationships>
</file>

<file path=ppt/slides/_rels/slide1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s://i0.wp.com/trv-science.ru/uploads/218-0035.jpg?ssl=1" TargetMode="Externa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hyperlink" Target="https://i0.wp.com/trv-science.ru/uploads/AlexeiIvanov.jpg?ssl=1"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tiff"/><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61.tiff"/><Relationship Id="rId7" Type="http://schemas.openxmlformats.org/officeDocument/2006/relationships/image" Target="../media/image65.tiff"/><Relationship Id="rId2" Type="http://schemas.openxmlformats.org/officeDocument/2006/relationships/image" Target="../media/image60.tiff"/><Relationship Id="rId1" Type="http://schemas.openxmlformats.org/officeDocument/2006/relationships/slideLayout" Target="../slideLayouts/slideLayout7.xml"/><Relationship Id="rId6" Type="http://schemas.openxmlformats.org/officeDocument/2006/relationships/image" Target="../media/image64.tiff"/><Relationship Id="rId5" Type="http://schemas.openxmlformats.org/officeDocument/2006/relationships/image" Target="../media/image63.tiff"/><Relationship Id="rId4" Type="http://schemas.openxmlformats.org/officeDocument/2006/relationships/image" Target="../media/image62.tiff"/></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7.xml"/><Relationship Id="rId1" Type="http://schemas.openxmlformats.org/officeDocument/2006/relationships/audio" Target="../media/audio1.wav"/><Relationship Id="rId5" Type="http://schemas.openxmlformats.org/officeDocument/2006/relationships/image" Target="../media/image68.png"/><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unesco.org/ru/paragraph-resource/66663/0?hub=66715"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scientificamerican.com/author/nikki-batchelor/" TargetMode="External"/><Relationship Id="rId2" Type="http://schemas.openxmlformats.org/officeDocument/2006/relationships/hyperlink" Target="https://www.alamy.com/stock-photo-phytoplankton-diatom-form-diversity-darkfield-blue-background-83091518.html?imageid=5708C4C0-13F1-43C6-AEC9-90964961A58C&amp;p=12801&amp;pn=1&amp;searchId=f9f1abe5eacc9eb711561c069a20a312&amp;searchtype=0" TargetMode="Externa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hyperlink" Target="https://www.scientificamerican.com/author/brad-ack/" TargetMode="External"/><Relationship Id="rId4" Type="http://schemas.openxmlformats.org/officeDocument/2006/relationships/hyperlink" Target="https://www.scientificamerican.com/author/michael-leitch/"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hyperlink" Target="https://www.science.org/content/article/switzerland-giant-new-machine-sucking-carbon-directly-ai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6858000"/>
          </a:xfrm>
          <a:prstGeom prst="rect">
            <a:avLst/>
          </a:prstGeom>
          <a:gradFill>
            <a:gsLst>
              <a:gs pos="0">
                <a:srgbClr val="DDEBCF"/>
              </a:gs>
              <a:gs pos="50000">
                <a:srgbClr val="9CB86E"/>
              </a:gs>
              <a:gs pos="100000">
                <a:srgbClr val="156B13"/>
              </a:gs>
            </a:gsLst>
            <a:lin ang="5400000" scaled="0"/>
          </a:gra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0" name="Picture 2"/>
          <p:cNvPicPr>
            <a:picLocks noChangeAspect="1" noChangeArrowheads="1"/>
          </p:cNvPicPr>
          <p:nvPr/>
        </p:nvPicPr>
        <p:blipFill>
          <a:blip r:embed="rId2" cstate="print">
            <a:clrChange>
              <a:clrFrom>
                <a:srgbClr val="E9F2F9"/>
              </a:clrFrom>
              <a:clrTo>
                <a:srgbClr val="E9F2F9">
                  <a:alpha val="0"/>
                </a:srgbClr>
              </a:clrTo>
            </a:clrChange>
            <a:duotone>
              <a:prstClr val="black"/>
              <a:schemeClr val="accent3">
                <a:tint val="45000"/>
                <a:satMod val="400000"/>
              </a:schemeClr>
            </a:duotone>
          </a:blip>
          <a:srcRect/>
          <a:stretch>
            <a:fillRect/>
          </a:stretch>
        </p:blipFill>
        <p:spPr bwMode="auto">
          <a:xfrm>
            <a:off x="-108520" y="1124744"/>
            <a:ext cx="6715945" cy="5013176"/>
          </a:xfrm>
          <a:prstGeom prst="rect">
            <a:avLst/>
          </a:prstGeom>
          <a:noFill/>
          <a:ln w="9525">
            <a:noFill/>
            <a:miter lim="800000"/>
            <a:headEnd/>
            <a:tailEnd/>
          </a:ln>
          <a:effectLst>
            <a:softEdge rad="317500"/>
          </a:effectLst>
        </p:spPr>
      </p:pic>
      <p:sp>
        <p:nvSpPr>
          <p:cNvPr id="3" name="Прямоугольник 2"/>
          <p:cNvSpPr/>
          <p:nvPr/>
        </p:nvSpPr>
        <p:spPr>
          <a:xfrm>
            <a:off x="4788024" y="836712"/>
            <a:ext cx="3744416" cy="3416320"/>
          </a:xfrm>
          <a:prstGeom prst="rect">
            <a:avLst/>
          </a:prstGeom>
        </p:spPr>
        <p:txBody>
          <a:bodyPr wrap="square">
            <a:spAutoFit/>
          </a:bodyPr>
          <a:lstStyle/>
          <a:p>
            <a:pPr algn="ctr"/>
            <a:r>
              <a:rPr lang="ru-RU" sz="7200" b="1" cap="all" dirty="0" smtClean="0">
                <a:ln w="0"/>
                <a:solidFill>
                  <a:schemeClr val="accent3">
                    <a:lumMod val="50000"/>
                  </a:schemeClr>
                </a:solidFill>
                <a:effectLst>
                  <a:outerShdw blurRad="38100" dist="38100" dir="2700000" algn="tl">
                    <a:srgbClr val="000000">
                      <a:alpha val="43137"/>
                    </a:srgbClr>
                  </a:outerShdw>
                  <a:reflection blurRad="12700" stA="50000" endPos="50000" dist="5000" dir="5400000" sy="-100000" rotWithShape="0"/>
                </a:effectLst>
                <a:latin typeface="Bad Script" pitchFamily="2" charset="0"/>
              </a:rPr>
              <a:t>Вода для жизни</a:t>
            </a:r>
            <a:endParaRPr lang="ru-RU" sz="7200" b="1" cap="all" dirty="0">
              <a:ln w="0"/>
              <a:solidFill>
                <a:schemeClr val="accent3">
                  <a:lumMod val="50000"/>
                </a:schemeClr>
              </a:solidFill>
              <a:effectLst>
                <a:outerShdw blurRad="38100" dist="38100" dir="2700000" algn="tl">
                  <a:srgbClr val="000000">
                    <a:alpha val="43137"/>
                  </a:srgbClr>
                </a:outerShdw>
                <a:reflection blurRad="12700" stA="50000" endPos="50000" dist="5000" dir="5400000" sy="-100000" rotWithShape="0"/>
              </a:effectLst>
              <a:latin typeface="Bad Script" pitchFamily="2"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9144000" cy="6857999"/>
          </a:xfrm>
          <a:prstGeom prst="rect">
            <a:avLst/>
          </a:prstGeom>
          <a:noFill/>
          <a:ln w="9525">
            <a:noFill/>
            <a:miter lim="800000"/>
            <a:headEnd/>
            <a:tailEnd/>
          </a:ln>
          <a:effectLst>
            <a:softEdge rad="127000"/>
          </a:effectLst>
        </p:spPr>
      </p:pic>
      <p:pic>
        <p:nvPicPr>
          <p:cNvPr id="4" name="Picture 2" descr="иллюстрация"/>
          <p:cNvPicPr>
            <a:picLocks noChangeAspect="1" noChangeArrowheads="1"/>
          </p:cNvPicPr>
          <p:nvPr/>
        </p:nvPicPr>
        <p:blipFill>
          <a:blip r:embed="rId3" cstate="print">
            <a:duotone>
              <a:schemeClr val="accent1">
                <a:shade val="45000"/>
                <a:satMod val="135000"/>
              </a:schemeClr>
              <a:prstClr val="white"/>
            </a:duotone>
          </a:blip>
          <a:srcRect l="48252" t="5274" r="14530" b="41982"/>
          <a:stretch>
            <a:fillRect/>
          </a:stretch>
        </p:blipFill>
        <p:spPr bwMode="auto">
          <a:xfrm rot="20347058">
            <a:off x="7524328" y="188640"/>
            <a:ext cx="1378160" cy="1292025"/>
          </a:xfrm>
          <a:prstGeom prst="ellipse">
            <a:avLst/>
          </a:prstGeom>
          <a:ln>
            <a:noFill/>
          </a:ln>
          <a:effectLst>
            <a:softEdge rad="112500"/>
          </a:effectLst>
        </p:spPr>
      </p:pic>
      <p:pic>
        <p:nvPicPr>
          <p:cNvPr id="2" name="Рисунок 1" descr="A Parapagurus hermit crab amid a field of ferromanganese nodules"/>
          <p:cNvPicPr/>
          <p:nvPr/>
        </p:nvPicPr>
        <p:blipFill>
          <a:blip r:embed="rId4" cstate="print">
            <a:clrChange>
              <a:clrFrom>
                <a:srgbClr val="546A81"/>
              </a:clrFrom>
              <a:clrTo>
                <a:srgbClr val="546A81">
                  <a:alpha val="0"/>
                </a:srgbClr>
              </a:clrTo>
            </a:clrChange>
            <a:duotone>
              <a:schemeClr val="accent5">
                <a:shade val="45000"/>
                <a:satMod val="135000"/>
              </a:schemeClr>
              <a:prstClr val="white"/>
            </a:duotone>
          </a:blip>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softEdge rad="127000"/>
          </a:effectLst>
        </p:spPr>
      </p:pic>
      <p:sp>
        <p:nvSpPr>
          <p:cNvPr id="30721" name="Rectangle 1"/>
          <p:cNvSpPr>
            <a:spLocks noChangeArrowheads="1"/>
          </p:cNvSpPr>
          <p:nvPr/>
        </p:nvSpPr>
        <p:spPr bwMode="auto">
          <a:xfrm>
            <a:off x="467544" y="1131693"/>
            <a:ext cx="8208912" cy="4616648"/>
          </a:xfrm>
          <a:prstGeom prst="rect">
            <a:avLst/>
          </a:prstGeom>
          <a:ln w="12700">
            <a:headEnd/>
            <a:tailEnd/>
          </a:ln>
          <a:effectLst>
            <a:glow rad="228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accent1">
                    <a:lumMod val="50000"/>
                  </a:schemeClr>
                </a:solidFill>
                <a:effectLst/>
                <a:latin typeface="Times New Roman" pitchFamily="18" charset="0"/>
                <a:ea typeface="Microsoft JhengHei" pitchFamily="34" charset="-120"/>
                <a:cs typeface="Times New Roman" pitchFamily="18" charset="0"/>
              </a:rPr>
              <a:t>Растущая область океанского </a:t>
            </a:r>
            <a:r>
              <a:rPr lang="en-US" sz="1400" b="1" dirty="0" smtClean="0">
                <a:solidFill>
                  <a:schemeClr val="accent1">
                    <a:lumMod val="50000"/>
                  </a:schemeClr>
                </a:solidFill>
                <a:latin typeface="Times New Roman" pitchFamily="18" charset="0"/>
                <a:ea typeface="Microsoft JhengHei" pitchFamily="34" charset="-120"/>
                <a:cs typeface="Times New Roman" pitchFamily="18" charset="0"/>
              </a:rPr>
              <a:t>CDR</a:t>
            </a:r>
            <a:r>
              <a:rPr kumimoji="0" lang="ru-RU" sz="1400" b="1" i="0" u="none" strike="noStrike" cap="none" normalizeH="0" baseline="0" dirty="0" smtClean="0">
                <a:ln>
                  <a:noFill/>
                </a:ln>
                <a:solidFill>
                  <a:schemeClr val="accent1">
                    <a:lumMod val="50000"/>
                  </a:schemeClr>
                </a:solidFill>
                <a:effectLst/>
                <a:latin typeface="Times New Roman" pitchFamily="18" charset="0"/>
                <a:ea typeface="Microsoft JhengHei" pitchFamily="34" charset="-120"/>
                <a:cs typeface="Times New Roman" pitchFamily="18" charset="0"/>
              </a:rPr>
              <a:t> может принимать различные формы. Некоторые из них усиливают потенциал связывания углерода существующих биологических систем, тогда как другие полагаются на новые технологии и методы, которые ждут крупномасштабных испытаний. Биологические решения включают </a:t>
            </a:r>
            <a:r>
              <a:rPr lang="ru-RU" sz="1400" b="1" dirty="0" smtClean="0">
                <a:solidFill>
                  <a:schemeClr val="accent1">
                    <a:lumMod val="50000"/>
                  </a:schemeClr>
                </a:solidFill>
                <a:latin typeface="Times New Roman" pitchFamily="18" charset="0"/>
                <a:ea typeface="Microsoft JhengHei" pitchFamily="34" charset="-120"/>
                <a:cs typeface="Times New Roman" pitchFamily="18" charset="0"/>
              </a:rPr>
              <a:t>восстановление морских экосистем</a:t>
            </a:r>
            <a:r>
              <a:rPr kumimoji="0" lang="ru-RU" sz="1400" b="1" i="0" u="none" strike="noStrike" cap="none" normalizeH="0" baseline="0" dirty="0" smtClean="0">
                <a:ln>
                  <a:noFill/>
                </a:ln>
                <a:solidFill>
                  <a:schemeClr val="accent1">
                    <a:lumMod val="50000"/>
                  </a:schemeClr>
                </a:solidFill>
                <a:effectLst/>
                <a:latin typeface="Times New Roman" pitchFamily="18" charset="0"/>
                <a:ea typeface="Microsoft JhengHei" pitchFamily="34" charset="-120"/>
                <a:cs typeface="Times New Roman" pitchFamily="18" charset="0"/>
                <a:hlinkClick r:id="rId5"/>
              </a:rPr>
              <a:t>,</a:t>
            </a:r>
            <a:r>
              <a:rPr kumimoji="0" lang="ru-RU" sz="1400" b="1" i="0" u="none" strike="noStrike" cap="none" normalizeH="0" baseline="0" dirty="0" smtClean="0">
                <a:ln>
                  <a:noFill/>
                </a:ln>
                <a:solidFill>
                  <a:schemeClr val="accent1">
                    <a:lumMod val="50000"/>
                  </a:schemeClr>
                </a:solidFill>
                <a:effectLst/>
                <a:latin typeface="Times New Roman" pitchFamily="18" charset="0"/>
                <a:ea typeface="Microsoft JhengHei" pitchFamily="34" charset="-120"/>
                <a:cs typeface="Times New Roman" pitchFamily="18" charset="0"/>
              </a:rPr>
              <a:t> таких как приливные солончаки, мангровые леса и луга с водорослями, которые могут поглощать углекислый газ посредством фотосинтеза и, таким образом, улавливать его в виде органического углерода в своих корнях и в морских отложениях. При правильном обращении этот углерод может оставаться «закрепленным» на морском дне в течение тысяч лет.  </a:t>
            </a:r>
            <a:r>
              <a:rPr kumimoji="0" lang="ru-RU" sz="1400" b="1" i="0" u="none" strike="noStrike" cap="none" normalizeH="0" baseline="0" dirty="0" err="1" smtClean="0">
                <a:ln>
                  <a:noFill/>
                </a:ln>
                <a:solidFill>
                  <a:schemeClr val="accent1">
                    <a:lumMod val="50000"/>
                  </a:schemeClr>
                </a:solidFill>
                <a:effectLst/>
                <a:latin typeface="Times New Roman" pitchFamily="18" charset="0"/>
                <a:ea typeface="Microsoft JhengHei" pitchFamily="34" charset="-120"/>
                <a:cs typeface="Times New Roman" pitchFamily="18" charset="0"/>
              </a:rPr>
              <a:t>Макроводоросли</a:t>
            </a:r>
            <a:r>
              <a:rPr kumimoji="0" lang="ru-RU" sz="1400" b="1" i="0" u="none" strike="noStrike" cap="none" normalizeH="0" baseline="0" dirty="0" smtClean="0">
                <a:ln>
                  <a:noFill/>
                </a:ln>
                <a:solidFill>
                  <a:schemeClr val="accent1">
                    <a:lumMod val="50000"/>
                  </a:schemeClr>
                </a:solidFill>
                <a:effectLst/>
                <a:latin typeface="Times New Roman" pitchFamily="18" charset="0"/>
                <a:ea typeface="Microsoft JhengHei" pitchFamily="34" charset="-120"/>
                <a:cs typeface="Times New Roman" pitchFamily="18" charset="0"/>
              </a:rPr>
              <a:t> (также известные как морские водоросли) способны улавливать огромное количество углекислого газа, погружая его в воду (водоросли растут, потребляя CO </a:t>
            </a:r>
            <a:r>
              <a:rPr kumimoji="0" lang="ru-RU" sz="1400" b="1" i="0" u="none" strike="noStrike" cap="none" normalizeH="0" baseline="-30000" dirty="0" smtClean="0">
                <a:ln>
                  <a:noFill/>
                </a:ln>
                <a:solidFill>
                  <a:schemeClr val="accent1">
                    <a:lumMod val="50000"/>
                  </a:schemeClr>
                </a:solidFill>
                <a:effectLst/>
                <a:latin typeface="Times New Roman" pitchFamily="18" charset="0"/>
                <a:ea typeface="Microsoft JhengHei" pitchFamily="34" charset="-120"/>
                <a:cs typeface="Times New Roman" pitchFamily="18" charset="0"/>
              </a:rPr>
              <a:t>2</a:t>
            </a:r>
            <a:r>
              <a:rPr kumimoji="0" lang="ru-RU" sz="1400" b="1" i="0" u="none" strike="noStrike" cap="none" normalizeH="0" baseline="0" dirty="0" smtClean="0">
                <a:ln>
                  <a:noFill/>
                </a:ln>
                <a:solidFill>
                  <a:schemeClr val="accent1">
                    <a:lumMod val="50000"/>
                  </a:schemeClr>
                </a:solidFill>
                <a:effectLst/>
                <a:latin typeface="Times New Roman" pitchFamily="18" charset="0"/>
                <a:ea typeface="Microsoft JhengHei" pitchFamily="34" charset="-120"/>
                <a:cs typeface="Times New Roman" pitchFamily="18" charset="0"/>
              </a:rPr>
              <a:t>) в глубокий океан. А добавление питательных веществ, таких как азот, фосфор или железо, в районы океана с ограниченным количеством питательных веществ, чтобы помочь росту </a:t>
            </a:r>
            <a:r>
              <a:rPr kumimoji="0" lang="ru-RU" sz="1400" b="1" i="0" u="none" strike="noStrike" cap="none" normalizeH="0" baseline="0" dirty="0" err="1" smtClean="0">
                <a:ln>
                  <a:noFill/>
                </a:ln>
                <a:solidFill>
                  <a:schemeClr val="accent1">
                    <a:lumMod val="50000"/>
                  </a:schemeClr>
                </a:solidFill>
                <a:effectLst/>
                <a:latin typeface="Times New Roman" pitchFamily="18" charset="0"/>
                <a:ea typeface="Microsoft JhengHei" pitchFamily="34" charset="-120"/>
                <a:cs typeface="Times New Roman" pitchFamily="18" charset="0"/>
              </a:rPr>
              <a:t>микроводорослей</a:t>
            </a:r>
            <a:r>
              <a:rPr kumimoji="0" lang="ru-RU" sz="1400" b="1" i="0" u="none" strike="noStrike" cap="none" normalizeH="0" baseline="0" dirty="0" smtClean="0">
                <a:ln>
                  <a:noFill/>
                </a:ln>
                <a:solidFill>
                  <a:schemeClr val="accent1">
                    <a:lumMod val="50000"/>
                  </a:schemeClr>
                </a:solidFill>
                <a:effectLst/>
                <a:latin typeface="Times New Roman" pitchFamily="18" charset="0"/>
                <a:ea typeface="Microsoft JhengHei" pitchFamily="34" charset="-120"/>
                <a:cs typeface="Times New Roman" pitchFamily="18" charset="0"/>
              </a:rPr>
              <a:t>, может увеличить поглощение океаном углекислого газа из атмосферы.</a:t>
            </a:r>
          </a:p>
          <a:p>
            <a:pPr algn="just" fontAlgn="base">
              <a:spcBef>
                <a:spcPct val="0"/>
              </a:spcBef>
              <a:spcAft>
                <a:spcPct val="0"/>
              </a:spcAft>
            </a:pPr>
            <a:r>
              <a:rPr lang="ru-RU" sz="1400" b="1" dirty="0" smtClean="0">
                <a:solidFill>
                  <a:schemeClr val="accent1">
                    <a:lumMod val="50000"/>
                  </a:schemeClr>
                </a:solidFill>
                <a:latin typeface="Times New Roman" pitchFamily="18" charset="0"/>
                <a:cs typeface="Times New Roman" pitchFamily="18" charset="0"/>
              </a:rPr>
              <a:t>Другие потенциальные методы удаления углерода в океане являются более новыми, например, использование электричества для приведения в действие машин на плавучих платформах, которые перестраивают молекулы морской воды для извлечения углекислого газа непосредственно из океана, или использование природных минералов, которые позволяют океану накапливать больше углерода без увеличения количества углекислого газа в океане. его кислотность. Этот последний подход может не только повысить способность океана переносить углерод, но и помочь противостоять </a:t>
            </a:r>
            <a:r>
              <a:rPr lang="ru-RU" sz="1400" b="1" dirty="0" err="1" smtClean="0">
                <a:solidFill>
                  <a:schemeClr val="accent1">
                    <a:lumMod val="50000"/>
                  </a:schemeClr>
                </a:solidFill>
                <a:latin typeface="Times New Roman" pitchFamily="18" charset="0"/>
                <a:cs typeface="Times New Roman" pitchFamily="18" charset="0"/>
              </a:rPr>
              <a:t>закислению</a:t>
            </a:r>
            <a:r>
              <a:rPr lang="ru-RU" sz="1400" b="1" dirty="0" smtClean="0">
                <a:solidFill>
                  <a:schemeClr val="accent1">
                    <a:lumMod val="50000"/>
                  </a:schemeClr>
                </a:solidFill>
                <a:latin typeface="Times New Roman" pitchFamily="18" charset="0"/>
                <a:cs typeface="Times New Roman" pitchFamily="18" charset="0"/>
              </a:rPr>
              <a:t>, которое способствует уничтожению коралловых рифов и других морских видов….</a:t>
            </a:r>
            <a:endParaRPr kumimoji="0" lang="ru-RU" sz="1800" b="1" i="0" u="none" strike="noStrike" cap="none" normalizeH="0" baseline="0" dirty="0" smtClean="0">
              <a:ln>
                <a:noFill/>
              </a:ln>
              <a:solidFill>
                <a:schemeClr val="accent1">
                  <a:lumMod val="50000"/>
                </a:schemeClr>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0" y="0"/>
            <a:ext cx="9144000"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Picture 2"/>
          <p:cNvPicPr>
            <a:picLocks noChangeAspect="1" noChangeArrowheads="1"/>
          </p:cNvPicPr>
          <p:nvPr/>
        </p:nvPicPr>
        <p:blipFill>
          <a:blip r:embed="rId2" cstate="print">
            <a:lum contrast="20000"/>
          </a:blip>
          <a:srcRect/>
          <a:stretch>
            <a:fillRect/>
          </a:stretch>
        </p:blipFill>
        <p:spPr bwMode="auto">
          <a:xfrm>
            <a:off x="0" y="0"/>
            <a:ext cx="9143999" cy="6858000"/>
          </a:xfrm>
          <a:prstGeom prst="rect">
            <a:avLst/>
          </a:prstGeom>
          <a:noFill/>
          <a:ln w="9525">
            <a:noFill/>
            <a:miter lim="800000"/>
            <a:headEnd/>
            <a:tailEnd/>
          </a:ln>
          <a:effectLst>
            <a:softEdge rad="317500"/>
          </a:effectLst>
        </p:spPr>
      </p:pic>
      <p:pic>
        <p:nvPicPr>
          <p:cNvPr id="4" name="Рисунок 3" descr="1698072294097.jpg"/>
          <p:cNvPicPr>
            <a:picLocks noChangeAspect="1"/>
          </p:cNvPicPr>
          <p:nvPr/>
        </p:nvPicPr>
        <p:blipFill>
          <a:blip r:embed="rId3" cstate="print">
            <a:lum bright="-30000" contrast="30000"/>
          </a:blip>
          <a:srcRect t="15978" r="6789" b="15978"/>
          <a:stretch>
            <a:fillRect/>
          </a:stretch>
        </p:blipFill>
        <p:spPr>
          <a:xfrm>
            <a:off x="6516216" y="620688"/>
            <a:ext cx="2088232" cy="2954084"/>
          </a:xfrm>
          <a:prstGeom prst="rect">
            <a:avLst/>
          </a:prstGeom>
          <a:ln>
            <a:noFill/>
          </a:ln>
          <a:effectLst>
            <a:outerShdw blurRad="292100" dist="139700" dir="2700000" algn="tl" rotWithShape="0">
              <a:srgbClr val="333333">
                <a:alpha val="65000"/>
              </a:srgbClr>
            </a:outerShdw>
          </a:effectLst>
        </p:spPr>
      </p:pic>
      <p:pic>
        <p:nvPicPr>
          <p:cNvPr id="5" name="Рисунок 4" descr="1698072294047.jpg"/>
          <p:cNvPicPr>
            <a:picLocks noChangeAspect="1"/>
          </p:cNvPicPr>
          <p:nvPr/>
        </p:nvPicPr>
        <p:blipFill>
          <a:blip r:embed="rId4" cstate="print">
            <a:lum bright="-30000" contrast="10000"/>
          </a:blip>
          <a:srcRect l="6825" t="22050" r="4451" b="18101"/>
          <a:stretch>
            <a:fillRect/>
          </a:stretch>
        </p:blipFill>
        <p:spPr>
          <a:xfrm>
            <a:off x="2843808" y="1484784"/>
            <a:ext cx="1800200" cy="2631061"/>
          </a:xfrm>
          <a:prstGeom prst="rect">
            <a:avLst/>
          </a:prstGeom>
          <a:ln>
            <a:noFill/>
          </a:ln>
          <a:effectLst>
            <a:outerShdw blurRad="292100" dist="139700" dir="2700000" algn="tl" rotWithShape="0">
              <a:srgbClr val="333333">
                <a:alpha val="65000"/>
              </a:srgbClr>
            </a:outerShdw>
          </a:effectLst>
        </p:spPr>
      </p:pic>
      <p:sp>
        <p:nvSpPr>
          <p:cNvPr id="6" name="Прямоугольник 5"/>
          <p:cNvSpPr/>
          <p:nvPr/>
        </p:nvSpPr>
        <p:spPr>
          <a:xfrm>
            <a:off x="179512" y="2060848"/>
            <a:ext cx="2304256" cy="3046988"/>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endParaRPr lang="ru-RU" dirty="0" smtClean="0"/>
          </a:p>
          <a:p>
            <a:endParaRPr lang="ru-RU" dirty="0" smtClean="0"/>
          </a:p>
          <a:p>
            <a:endParaRPr lang="ru-RU" dirty="0" smtClean="0"/>
          </a:p>
          <a:p>
            <a:endParaRPr lang="ru-RU" dirty="0" smtClean="0"/>
          </a:p>
          <a:p>
            <a:endParaRPr lang="ru-RU" dirty="0" smtClean="0"/>
          </a:p>
          <a:p>
            <a:endParaRPr lang="ru-RU" dirty="0" smtClean="0"/>
          </a:p>
          <a:p>
            <a:pPr algn="just"/>
            <a:r>
              <a:rPr lang="ru-RU" sz="1200" dirty="0" smtClean="0">
                <a:solidFill>
                  <a:schemeClr val="accent1">
                    <a:lumMod val="50000"/>
                  </a:schemeClr>
                </a:solidFill>
                <a:latin typeface="Bahnschrift Condensed" pitchFamily="34" charset="0"/>
              </a:rPr>
              <a:t>Книга содержит полную сводку данных по микрофлоре (</a:t>
            </a:r>
            <a:r>
              <a:rPr lang="ru-RU" sz="1200" dirty="0" err="1" smtClean="0">
                <a:solidFill>
                  <a:schemeClr val="accent1">
                    <a:lumMod val="50000"/>
                  </a:schemeClr>
                </a:solidFill>
                <a:latin typeface="Bahnschrift Condensed" pitchFamily="34" charset="0"/>
              </a:rPr>
              <a:t>датомеи</a:t>
            </a:r>
            <a:r>
              <a:rPr lang="ru-RU" sz="1200" dirty="0" smtClean="0">
                <a:solidFill>
                  <a:schemeClr val="accent1">
                    <a:lumMod val="50000"/>
                  </a:schemeClr>
                </a:solidFill>
                <a:latin typeface="Bahnschrift Condensed" pitchFamily="34" charset="0"/>
              </a:rPr>
              <a:t> - </a:t>
            </a:r>
            <a:r>
              <a:rPr lang="ru-RU" sz="1200" dirty="0" err="1" smtClean="0">
                <a:solidFill>
                  <a:schemeClr val="accent1">
                    <a:lumMod val="50000"/>
                  </a:schemeClr>
                </a:solidFill>
                <a:latin typeface="Bahnschrift Condensed" pitchFamily="34" charset="0"/>
              </a:rPr>
              <a:t>силикофлягелляты</a:t>
            </a:r>
            <a:r>
              <a:rPr lang="ru-RU" sz="1200" dirty="0" smtClean="0">
                <a:solidFill>
                  <a:schemeClr val="accent1">
                    <a:lumMod val="50000"/>
                  </a:schemeClr>
                </a:solidFill>
                <a:latin typeface="Bahnschrift Condensed" pitchFamily="34" charset="0"/>
              </a:rPr>
              <a:t>) и микрофауне (планктонные и бентосные фораминиферы, радиолярии) Тихого океана, основанную на оригинальных и литературных материалах.</a:t>
            </a:r>
            <a:endParaRPr lang="ru-RU" sz="1200" dirty="0">
              <a:solidFill>
                <a:schemeClr val="accent1">
                  <a:lumMod val="50000"/>
                </a:schemeClr>
              </a:solidFill>
              <a:latin typeface="Bahnschrift Condensed" pitchFamily="34" charset="0"/>
            </a:endParaRPr>
          </a:p>
        </p:txBody>
      </p:sp>
      <p:pic>
        <p:nvPicPr>
          <p:cNvPr id="3" name="Рисунок 2" descr="1698072294082.jpg"/>
          <p:cNvPicPr>
            <a:picLocks noChangeAspect="1"/>
          </p:cNvPicPr>
          <p:nvPr/>
        </p:nvPicPr>
        <p:blipFill>
          <a:blip r:embed="rId5" cstate="print">
            <a:lum bright="-40000" contrast="30000"/>
          </a:blip>
          <a:srcRect l="2273" t="18900" r="4515" b="14951"/>
          <a:stretch>
            <a:fillRect/>
          </a:stretch>
        </p:blipFill>
        <p:spPr>
          <a:xfrm>
            <a:off x="179512" y="404664"/>
            <a:ext cx="2296255" cy="3312368"/>
          </a:xfrm>
          <a:prstGeom prst="rect">
            <a:avLst/>
          </a:prstGeom>
        </p:spPr>
      </p:pic>
      <p:sp>
        <p:nvSpPr>
          <p:cNvPr id="8" name="Прямоугольник 7"/>
          <p:cNvSpPr/>
          <p:nvPr/>
        </p:nvSpPr>
        <p:spPr>
          <a:xfrm>
            <a:off x="2627784" y="4149080"/>
            <a:ext cx="3384376" cy="2308324"/>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ru-RU" sz="1200" dirty="0" smtClean="0">
                <a:solidFill>
                  <a:schemeClr val="accent1">
                    <a:lumMod val="50000"/>
                  </a:schemeClr>
                </a:solidFill>
                <a:latin typeface="Bahnschrift Condensed" pitchFamily="34" charset="0"/>
              </a:rPr>
              <a:t>В книге по 14 </a:t>
            </a:r>
            <a:r>
              <a:rPr lang="ru-RU" sz="1200" dirty="0" err="1" smtClean="0">
                <a:solidFill>
                  <a:schemeClr val="accent1">
                    <a:lumMod val="50000"/>
                  </a:schemeClr>
                </a:solidFill>
                <a:latin typeface="Bahnschrift Condensed" pitchFamily="34" charset="0"/>
              </a:rPr>
              <a:t>биостатистическим</a:t>
            </a:r>
            <a:r>
              <a:rPr lang="ru-RU" sz="1200" dirty="0" smtClean="0">
                <a:solidFill>
                  <a:schemeClr val="accent1">
                    <a:lumMod val="50000"/>
                  </a:schemeClr>
                </a:solidFill>
                <a:latin typeface="Bahnschrift Condensed" pitchFamily="34" charset="0"/>
              </a:rPr>
              <a:t> районам и 8 диапазонам глубин обобщаются данные о встречаемости, численности и биомассе видов и групп бентоса и </a:t>
            </a:r>
            <a:r>
              <a:rPr lang="ru-RU" sz="1200" dirty="0" err="1" smtClean="0">
                <a:solidFill>
                  <a:schemeClr val="accent1">
                    <a:lumMod val="50000"/>
                  </a:schemeClr>
                </a:solidFill>
                <a:latin typeface="Bahnschrift Condensed" pitchFamily="34" charset="0"/>
              </a:rPr>
              <a:t>нектобентоса</a:t>
            </a:r>
            <a:r>
              <a:rPr lang="ru-RU" sz="1200" dirty="0" smtClean="0">
                <a:solidFill>
                  <a:schemeClr val="accent1">
                    <a:lumMod val="50000"/>
                  </a:schemeClr>
                </a:solidFill>
                <a:latin typeface="Bahnschrift Condensed" pitchFamily="34" charset="0"/>
              </a:rPr>
              <a:t> Охотского моря - рыб, круглоротых и беспозвоночных животных. Используются данные донных траловых съемок </a:t>
            </a:r>
            <a:r>
              <a:rPr lang="ru-RU" sz="1200" dirty="0" err="1" smtClean="0">
                <a:solidFill>
                  <a:schemeClr val="accent1">
                    <a:lumMod val="50000"/>
                  </a:schemeClr>
                </a:solidFill>
                <a:latin typeface="Bahnschrift Condensed" pitchFamily="34" charset="0"/>
              </a:rPr>
              <a:t>ТИНРО-центра</a:t>
            </a:r>
            <a:r>
              <a:rPr lang="ru-RU" sz="1200" dirty="0" smtClean="0">
                <a:solidFill>
                  <a:schemeClr val="accent1">
                    <a:lumMod val="50000"/>
                  </a:schemeClr>
                </a:solidFill>
                <a:latin typeface="Bahnschrift Condensed" pitchFamily="34" charset="0"/>
              </a:rPr>
              <a:t>, выполненных в 1977-2010 гг. Они подразделены на 4 сезона (зима, весна, лето, осень) и 3 многолетних периода, отличающиеся по </a:t>
            </a:r>
            <a:r>
              <a:rPr lang="ru-RU" sz="1200" dirty="0" err="1" smtClean="0">
                <a:solidFill>
                  <a:schemeClr val="accent1">
                    <a:lumMod val="50000"/>
                  </a:schemeClr>
                </a:solidFill>
                <a:latin typeface="Bahnschrift Condensed" pitchFamily="34" charset="0"/>
              </a:rPr>
              <a:t>климато-океанологическим</a:t>
            </a:r>
            <a:r>
              <a:rPr lang="ru-RU" sz="1200" dirty="0" smtClean="0">
                <a:solidFill>
                  <a:schemeClr val="accent1">
                    <a:lumMod val="50000"/>
                  </a:schemeClr>
                </a:solidFill>
                <a:latin typeface="Bahnschrift Condensed" pitchFamily="34" charset="0"/>
              </a:rPr>
              <a:t> условиям и статусу биологических ресурсов - 1977-1990, 1996-2005 и 2006-2010 гг. За 1991-1995 гг. данные не приводятся, поскольку в этот период полноценных донных траловых съемок в Охотском море не было. </a:t>
            </a:r>
            <a:endParaRPr lang="ru-RU" dirty="0">
              <a:solidFill>
                <a:schemeClr val="accent1">
                  <a:lumMod val="50000"/>
                </a:schemeClr>
              </a:solidFill>
            </a:endParaRPr>
          </a:p>
        </p:txBody>
      </p:sp>
      <p:sp>
        <p:nvSpPr>
          <p:cNvPr id="9" name="Прямоугольник 8"/>
          <p:cNvSpPr/>
          <p:nvPr/>
        </p:nvSpPr>
        <p:spPr>
          <a:xfrm>
            <a:off x="6516216" y="3429000"/>
            <a:ext cx="2088232" cy="224676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ru-RU" sz="1400" dirty="0" smtClean="0">
                <a:solidFill>
                  <a:schemeClr val="accent1">
                    <a:lumMod val="50000"/>
                  </a:schemeClr>
                </a:solidFill>
                <a:latin typeface="Bahnschrift Condensed" pitchFamily="34" charset="0"/>
              </a:rPr>
              <a:t>Рассмотрена технология формирования базы данных, включающей более 400000 океанографических, планктонных и бентосных станций последних 150 лет. Для морских биологов и экологов, специалистов в области информатики, а также для студентов и аспирантов.</a:t>
            </a:r>
            <a:endParaRPr lang="ru-RU" sz="1400" dirty="0">
              <a:solidFill>
                <a:schemeClr val="accent1">
                  <a:lumMod val="50000"/>
                </a:schemeClr>
              </a:solidFill>
              <a:latin typeface="Bahnschrift Condensed"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a:softEdge rad="127000"/>
          </a:effectLst>
        </p:spPr>
      </p:pic>
      <p:pic>
        <p:nvPicPr>
          <p:cNvPr id="4" name="Рисунок 3" descr="1.tif"/>
          <p:cNvPicPr>
            <a:picLocks noChangeAspect="1"/>
          </p:cNvPicPr>
          <p:nvPr/>
        </p:nvPicPr>
        <p:blipFill>
          <a:blip r:embed="rId3" cstate="print">
            <a:lum contrast="30000"/>
          </a:blip>
          <a:stretch>
            <a:fillRect/>
          </a:stretch>
        </p:blipFill>
        <p:spPr>
          <a:xfrm>
            <a:off x="7020272" y="304926"/>
            <a:ext cx="1444045" cy="2331986"/>
          </a:xfrm>
          <a:prstGeom prst="rect">
            <a:avLst/>
          </a:prstGeom>
          <a:ln>
            <a:noFill/>
          </a:ln>
          <a:effectLst>
            <a:outerShdw blurRad="292100" dist="139700" dir="2700000" algn="tl" rotWithShape="0">
              <a:srgbClr val="333333">
                <a:alpha val="65000"/>
              </a:srgbClr>
            </a:outerShdw>
          </a:effectLst>
        </p:spPr>
      </p:pic>
      <p:pic>
        <p:nvPicPr>
          <p:cNvPr id="5" name="Рисунок 4" descr="1ф.tif"/>
          <p:cNvPicPr>
            <a:picLocks noChangeAspect="1"/>
          </p:cNvPicPr>
          <p:nvPr/>
        </p:nvPicPr>
        <p:blipFill>
          <a:blip r:embed="rId4" cstate="print"/>
          <a:stretch>
            <a:fillRect/>
          </a:stretch>
        </p:blipFill>
        <p:spPr>
          <a:xfrm>
            <a:off x="3131840" y="620688"/>
            <a:ext cx="3770376" cy="1746504"/>
          </a:xfrm>
          <a:prstGeom prst="rect">
            <a:avLst/>
          </a:prstGeom>
          <a:ln w="38100" cap="sq">
            <a:solidFill>
              <a:schemeClr val="accent4">
                <a:lumMod val="50000"/>
              </a:schemeClr>
            </a:solidFill>
            <a:prstDash val="solid"/>
            <a:miter lim="800000"/>
          </a:ln>
          <a:effectLst>
            <a:outerShdw blurRad="50800" dist="38100" dir="2700000" algn="tl" rotWithShape="0">
              <a:srgbClr val="000000">
                <a:alpha val="43000"/>
              </a:srgbClr>
            </a:outerShdw>
          </a:effectLst>
        </p:spPr>
      </p:pic>
      <p:pic>
        <p:nvPicPr>
          <p:cNvPr id="6" name="Рисунок 5" descr="2.tif"/>
          <p:cNvPicPr>
            <a:picLocks noChangeAspect="1"/>
          </p:cNvPicPr>
          <p:nvPr/>
        </p:nvPicPr>
        <p:blipFill>
          <a:blip r:embed="rId5" cstate="print">
            <a:lum bright="-10000" contrast="20000"/>
          </a:blip>
          <a:stretch>
            <a:fillRect/>
          </a:stretch>
        </p:blipFill>
        <p:spPr>
          <a:xfrm>
            <a:off x="611560" y="692696"/>
            <a:ext cx="1290134" cy="1924889"/>
          </a:xfrm>
          <a:prstGeom prst="rect">
            <a:avLst/>
          </a:prstGeom>
          <a:ln>
            <a:noFill/>
          </a:ln>
          <a:effectLst>
            <a:outerShdw blurRad="292100" dist="139700" dir="2700000" algn="tl" rotWithShape="0">
              <a:srgbClr val="333333">
                <a:alpha val="65000"/>
              </a:srgbClr>
            </a:outerShdw>
          </a:effectLst>
        </p:spPr>
      </p:pic>
      <p:pic>
        <p:nvPicPr>
          <p:cNvPr id="7" name="Рисунок 6" descr="2ф.tif"/>
          <p:cNvPicPr>
            <a:picLocks noChangeAspect="1"/>
          </p:cNvPicPr>
          <p:nvPr/>
        </p:nvPicPr>
        <p:blipFill>
          <a:blip r:embed="rId6" cstate="print"/>
          <a:stretch>
            <a:fillRect/>
          </a:stretch>
        </p:blipFill>
        <p:spPr>
          <a:xfrm>
            <a:off x="179512" y="2636912"/>
            <a:ext cx="3480816" cy="2484120"/>
          </a:xfrm>
          <a:prstGeom prst="rect">
            <a:avLst/>
          </a:prstGeom>
          <a:ln w="9525" cap="sq">
            <a:solidFill>
              <a:schemeClr val="accent4">
                <a:lumMod val="50000"/>
              </a:schemeClr>
            </a:solidFill>
            <a:prstDash val="solid"/>
            <a:miter lim="800000"/>
          </a:ln>
          <a:effectLst>
            <a:outerShdw blurRad="50800" dist="38100" dir="2700000" algn="tl" rotWithShape="0">
              <a:srgbClr val="000000">
                <a:alpha val="43000"/>
              </a:srgbClr>
            </a:outerShdw>
          </a:effectLst>
        </p:spPr>
      </p:pic>
      <p:pic>
        <p:nvPicPr>
          <p:cNvPr id="9" name="Рисунок 8" descr="3ф.tif"/>
          <p:cNvPicPr>
            <a:picLocks noChangeAspect="1"/>
          </p:cNvPicPr>
          <p:nvPr/>
        </p:nvPicPr>
        <p:blipFill>
          <a:blip r:embed="rId7" cstate="print"/>
          <a:stretch>
            <a:fillRect/>
          </a:stretch>
        </p:blipFill>
        <p:spPr>
          <a:xfrm>
            <a:off x="5292080" y="4869160"/>
            <a:ext cx="3540872" cy="1595624"/>
          </a:xfrm>
          <a:prstGeom prst="rect">
            <a:avLst/>
          </a:prstGeom>
          <a:ln w="38100" cap="sq">
            <a:solidFill>
              <a:schemeClr val="accent4">
                <a:lumMod val="50000"/>
              </a:schemeClr>
            </a:solidFill>
            <a:prstDash val="solid"/>
            <a:miter lim="800000"/>
          </a:ln>
          <a:effectLst>
            <a:outerShdw blurRad="50800" dist="38100" dir="2700000" algn="tl" rotWithShape="0">
              <a:srgbClr val="000000">
                <a:alpha val="43000"/>
              </a:srgbClr>
            </a:outerShdw>
          </a:effectLst>
        </p:spPr>
      </p:pic>
      <p:pic>
        <p:nvPicPr>
          <p:cNvPr id="8" name="Рисунок 7" descr="3.tif"/>
          <p:cNvPicPr>
            <a:picLocks noChangeAspect="1"/>
          </p:cNvPicPr>
          <p:nvPr/>
        </p:nvPicPr>
        <p:blipFill>
          <a:blip r:embed="rId8" cstate="print">
            <a:lum contrast="40000"/>
          </a:blip>
          <a:stretch>
            <a:fillRect/>
          </a:stretch>
        </p:blipFill>
        <p:spPr>
          <a:xfrm>
            <a:off x="3851920" y="4437112"/>
            <a:ext cx="1465757" cy="2016224"/>
          </a:xfrm>
          <a:prstGeom prst="rect">
            <a:avLst/>
          </a:prstGeom>
          <a:ln w="38100">
            <a:solidFill>
              <a:schemeClr val="accent4">
                <a:lumMod val="50000"/>
              </a:schemeClr>
            </a:solidFill>
          </a:ln>
          <a:effectLst>
            <a:glow rad="101600">
              <a:schemeClr val="accent3">
                <a:satMod val="175000"/>
                <a:alpha val="40000"/>
              </a:schemeClr>
            </a:glow>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12.tif"/>
          <p:cNvPicPr>
            <a:picLocks noChangeAspect="1"/>
          </p:cNvPicPr>
          <p:nvPr/>
        </p:nvPicPr>
        <p:blipFill>
          <a:blip r:embed="rId2" cstate="print"/>
          <a:srcRect l="6830" t="16176" b="19118"/>
          <a:stretch>
            <a:fillRect/>
          </a:stretch>
        </p:blipFill>
        <p:spPr>
          <a:xfrm>
            <a:off x="0" y="0"/>
            <a:ext cx="9144000" cy="6858000"/>
          </a:xfrm>
          <a:prstGeom prst="rect">
            <a:avLst/>
          </a:prstGeom>
          <a:ln>
            <a:noFill/>
          </a:ln>
          <a:effectLst>
            <a:outerShdw blurRad="292100" dist="139700" dir="2700000" algn="tl" rotWithShape="0">
              <a:srgbClr val="333333">
                <a:alpha val="65000"/>
              </a:srgbClr>
            </a:outerShdw>
            <a:softEdge rad="127000"/>
          </a:effectLst>
        </p:spPr>
      </p:pic>
      <p:pic>
        <p:nvPicPr>
          <p:cNvPr id="4" name="Рисунок 3" descr="4ф.tif"/>
          <p:cNvPicPr>
            <a:picLocks noChangeAspect="1"/>
          </p:cNvPicPr>
          <p:nvPr/>
        </p:nvPicPr>
        <p:blipFill>
          <a:blip r:embed="rId3" cstate="print"/>
          <a:srcRect l="4712" b="5878"/>
          <a:stretch>
            <a:fillRect/>
          </a:stretch>
        </p:blipFill>
        <p:spPr>
          <a:xfrm>
            <a:off x="3779912" y="260648"/>
            <a:ext cx="4368168" cy="2160240"/>
          </a:xfrm>
          <a:prstGeom prst="rect">
            <a:avLst/>
          </a:prstGeom>
          <a:ln>
            <a:noFill/>
          </a:ln>
          <a:effectLst>
            <a:outerShdw blurRad="292100" dist="139700" dir="2700000" algn="tl" rotWithShape="0">
              <a:srgbClr val="333333">
                <a:alpha val="65000"/>
              </a:srgbClr>
            </a:outerShdw>
          </a:effectLst>
        </p:spPr>
      </p:pic>
      <p:pic>
        <p:nvPicPr>
          <p:cNvPr id="3" name="Рисунок 2" descr="4.tif"/>
          <p:cNvPicPr>
            <a:picLocks noChangeAspect="1"/>
          </p:cNvPicPr>
          <p:nvPr/>
        </p:nvPicPr>
        <p:blipFill>
          <a:blip r:embed="rId4" cstate="print">
            <a:lum contrast="30000"/>
          </a:blip>
          <a:stretch>
            <a:fillRect/>
          </a:stretch>
        </p:blipFill>
        <p:spPr>
          <a:xfrm rot="21082566">
            <a:off x="742915" y="316214"/>
            <a:ext cx="1916987" cy="2856996"/>
          </a:xfrm>
          <a:prstGeom prst="rect">
            <a:avLst/>
          </a:prstGeom>
          <a:ln>
            <a:noFill/>
          </a:ln>
          <a:effectLst>
            <a:outerShdw blurRad="292100" dist="139700" dir="2700000" algn="tl" rotWithShape="0">
              <a:srgbClr val="333333">
                <a:alpha val="65000"/>
              </a:srgbClr>
            </a:outerShdw>
          </a:effectLst>
        </p:spPr>
      </p:pic>
      <p:pic>
        <p:nvPicPr>
          <p:cNvPr id="7" name="Рисунок 6" descr="6.tif"/>
          <p:cNvPicPr>
            <a:picLocks noChangeAspect="1"/>
          </p:cNvPicPr>
          <p:nvPr/>
        </p:nvPicPr>
        <p:blipFill>
          <a:blip r:embed="rId5" cstate="print">
            <a:lum contrast="30000"/>
          </a:blip>
          <a:stretch>
            <a:fillRect/>
          </a:stretch>
        </p:blipFill>
        <p:spPr>
          <a:xfrm>
            <a:off x="539552" y="3501008"/>
            <a:ext cx="1678575" cy="2606495"/>
          </a:xfrm>
          <a:prstGeom prst="rect">
            <a:avLst/>
          </a:prstGeom>
          <a:ln>
            <a:noFill/>
          </a:ln>
          <a:effectLst>
            <a:outerShdw blurRad="292100" dist="139700" dir="2700000" algn="tl" rotWithShape="0">
              <a:srgbClr val="333333">
                <a:alpha val="65000"/>
              </a:srgbClr>
            </a:outerShdw>
          </a:effectLst>
        </p:spPr>
      </p:pic>
      <p:pic>
        <p:nvPicPr>
          <p:cNvPr id="8" name="Рисунок 7" descr="6ф.tif"/>
          <p:cNvPicPr>
            <a:picLocks noChangeAspect="1"/>
          </p:cNvPicPr>
          <p:nvPr/>
        </p:nvPicPr>
        <p:blipFill>
          <a:blip r:embed="rId6" cstate="print"/>
          <a:stretch>
            <a:fillRect/>
          </a:stretch>
        </p:blipFill>
        <p:spPr>
          <a:xfrm>
            <a:off x="2195736" y="4941168"/>
            <a:ext cx="3240360" cy="1715745"/>
          </a:xfrm>
          <a:prstGeom prst="rect">
            <a:avLst/>
          </a:prstGeom>
        </p:spPr>
      </p:pic>
      <p:pic>
        <p:nvPicPr>
          <p:cNvPr id="6" name="Рисунок 5" descr="5ф.tif"/>
          <p:cNvPicPr>
            <a:picLocks noChangeAspect="1"/>
          </p:cNvPicPr>
          <p:nvPr/>
        </p:nvPicPr>
        <p:blipFill>
          <a:blip r:embed="rId7" cstate="print"/>
          <a:stretch>
            <a:fillRect/>
          </a:stretch>
        </p:blipFill>
        <p:spPr>
          <a:xfrm>
            <a:off x="3779912" y="3212976"/>
            <a:ext cx="3224792" cy="1828330"/>
          </a:xfrm>
          <a:prstGeom prst="rect">
            <a:avLst/>
          </a:prstGeom>
        </p:spPr>
      </p:pic>
      <p:pic>
        <p:nvPicPr>
          <p:cNvPr id="5" name="Рисунок 4" descr="5.tif"/>
          <p:cNvPicPr>
            <a:picLocks noChangeAspect="1"/>
          </p:cNvPicPr>
          <p:nvPr/>
        </p:nvPicPr>
        <p:blipFill>
          <a:blip r:embed="rId8" cstate="print">
            <a:lum contrast="30000"/>
          </a:blip>
          <a:stretch>
            <a:fillRect/>
          </a:stretch>
        </p:blipFill>
        <p:spPr>
          <a:xfrm>
            <a:off x="6948264" y="2996952"/>
            <a:ext cx="1881086" cy="288032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Самый глубокий и большой океан - 24СМИ"/>
          <p:cNvPicPr>
            <a:picLocks noChangeAspect="1" noChangeArrowheads="1"/>
          </p:cNvPicPr>
          <p:nvPr/>
        </p:nvPicPr>
        <p:blipFill>
          <a:blip r:embed="rId2" cstate="print"/>
          <a:srcRect/>
          <a:stretch>
            <a:fillRect/>
          </a:stretch>
        </p:blipFill>
        <p:spPr bwMode="auto">
          <a:xfrm>
            <a:off x="0" y="0"/>
            <a:ext cx="9144000" cy="6858000"/>
          </a:xfrm>
          <a:prstGeom prst="rect">
            <a:avLst/>
          </a:prstGeom>
          <a:noFill/>
          <a:effectLst>
            <a:softEdge rad="127000"/>
          </a:effectLst>
        </p:spPr>
      </p:pic>
      <p:pic>
        <p:nvPicPr>
          <p:cNvPr id="3" name="Рисунок 2" descr="7.tif"/>
          <p:cNvPicPr>
            <a:picLocks noChangeAspect="1"/>
          </p:cNvPicPr>
          <p:nvPr/>
        </p:nvPicPr>
        <p:blipFill>
          <a:blip r:embed="rId3" cstate="print">
            <a:lum contrast="30000"/>
          </a:blip>
          <a:stretch>
            <a:fillRect/>
          </a:stretch>
        </p:blipFill>
        <p:spPr>
          <a:xfrm rot="20733635">
            <a:off x="405458" y="391033"/>
            <a:ext cx="1296144" cy="1976428"/>
          </a:xfrm>
          <a:prstGeom prst="rect">
            <a:avLst/>
          </a:prstGeom>
          <a:ln>
            <a:noFill/>
          </a:ln>
          <a:effectLst>
            <a:outerShdw blurRad="292100" dist="139700" dir="2700000" algn="tl" rotWithShape="0">
              <a:srgbClr val="333333">
                <a:alpha val="65000"/>
              </a:srgbClr>
            </a:outerShdw>
          </a:effectLst>
        </p:spPr>
      </p:pic>
      <p:pic>
        <p:nvPicPr>
          <p:cNvPr id="5" name="Рисунок 4" descr="8.tif"/>
          <p:cNvPicPr>
            <a:picLocks noChangeAspect="1"/>
          </p:cNvPicPr>
          <p:nvPr/>
        </p:nvPicPr>
        <p:blipFill>
          <a:blip r:embed="rId4" cstate="print">
            <a:lum contrast="30000"/>
          </a:blip>
          <a:stretch>
            <a:fillRect/>
          </a:stretch>
        </p:blipFill>
        <p:spPr>
          <a:xfrm rot="20694077">
            <a:off x="1787402" y="474337"/>
            <a:ext cx="1355589" cy="2020371"/>
          </a:xfrm>
          <a:prstGeom prst="rect">
            <a:avLst/>
          </a:prstGeom>
          <a:ln>
            <a:noFill/>
          </a:ln>
          <a:effectLst>
            <a:outerShdw blurRad="292100" dist="139700" dir="2700000" algn="tl" rotWithShape="0">
              <a:srgbClr val="333333">
                <a:alpha val="65000"/>
              </a:srgbClr>
            </a:outerShdw>
          </a:effectLst>
        </p:spPr>
      </p:pic>
      <p:pic>
        <p:nvPicPr>
          <p:cNvPr id="6" name="Рисунок 5" descr="8ф.tif"/>
          <p:cNvPicPr>
            <a:picLocks noChangeAspect="1"/>
          </p:cNvPicPr>
          <p:nvPr/>
        </p:nvPicPr>
        <p:blipFill>
          <a:blip r:embed="rId5" cstate="print">
            <a:lum bright="-30000"/>
          </a:blip>
          <a:stretch>
            <a:fillRect/>
          </a:stretch>
        </p:blipFill>
        <p:spPr>
          <a:xfrm>
            <a:off x="395536" y="3861048"/>
            <a:ext cx="3819144" cy="1459992"/>
          </a:xfrm>
          <a:prstGeom prst="snip2DiagRect">
            <a:avLst/>
          </a:prstGeom>
          <a:ln>
            <a:noFill/>
          </a:ln>
          <a:effectLst>
            <a:outerShdw blurRad="292100" dist="139700" dir="2700000" algn="tl" rotWithShape="0">
              <a:srgbClr val="333333">
                <a:alpha val="65000"/>
              </a:srgbClr>
            </a:outerShdw>
          </a:effectLst>
        </p:spPr>
      </p:pic>
      <p:pic>
        <p:nvPicPr>
          <p:cNvPr id="7" name="Рисунок 6" descr="8.tif"/>
          <p:cNvPicPr>
            <a:picLocks noChangeAspect="1"/>
          </p:cNvPicPr>
          <p:nvPr/>
        </p:nvPicPr>
        <p:blipFill>
          <a:blip r:embed="rId6" cstate="print">
            <a:lum bright="-10000" contrast="30000"/>
          </a:blip>
          <a:stretch>
            <a:fillRect/>
          </a:stretch>
        </p:blipFill>
        <p:spPr>
          <a:xfrm>
            <a:off x="5364088" y="332656"/>
            <a:ext cx="1844831" cy="2852936"/>
          </a:xfrm>
          <a:prstGeom prst="rect">
            <a:avLst/>
          </a:prstGeom>
          <a:ln>
            <a:noFill/>
          </a:ln>
          <a:effectLst>
            <a:outerShdw blurRad="292100" dist="139700" dir="2700000" algn="tl" rotWithShape="0">
              <a:srgbClr val="333333">
                <a:alpha val="65000"/>
              </a:srgbClr>
            </a:outerShdw>
          </a:effectLst>
        </p:spPr>
      </p:pic>
      <p:pic>
        <p:nvPicPr>
          <p:cNvPr id="8" name="Рисунок 7" descr="8ф.tif"/>
          <p:cNvPicPr>
            <a:picLocks noChangeAspect="1"/>
          </p:cNvPicPr>
          <p:nvPr/>
        </p:nvPicPr>
        <p:blipFill>
          <a:blip r:embed="rId7" cstate="print">
            <a:lum bright="-30000"/>
          </a:blip>
          <a:stretch>
            <a:fillRect/>
          </a:stretch>
        </p:blipFill>
        <p:spPr>
          <a:xfrm>
            <a:off x="6300192" y="2708920"/>
            <a:ext cx="2298192" cy="1060704"/>
          </a:xfrm>
          <a:prstGeom prst="rect">
            <a:avLst/>
          </a:prstGeom>
          <a:ln>
            <a:noFill/>
          </a:ln>
          <a:effectLst>
            <a:outerShdw blurRad="292100" dist="139700" dir="2700000" algn="tl" rotWithShape="0">
              <a:srgbClr val="333333">
                <a:alpha val="65000"/>
              </a:srgbClr>
            </a:outerShdw>
          </a:effectLst>
        </p:spPr>
      </p:pic>
      <p:pic>
        <p:nvPicPr>
          <p:cNvPr id="9" name="Рисунок 8" descr="10.tif"/>
          <p:cNvPicPr>
            <a:picLocks noChangeAspect="1"/>
          </p:cNvPicPr>
          <p:nvPr/>
        </p:nvPicPr>
        <p:blipFill>
          <a:blip r:embed="rId8" cstate="print">
            <a:lum bright="-10000" contrast="20000"/>
          </a:blip>
          <a:stretch>
            <a:fillRect/>
          </a:stretch>
        </p:blipFill>
        <p:spPr>
          <a:xfrm>
            <a:off x="4355976" y="3645024"/>
            <a:ext cx="1708062" cy="2832038"/>
          </a:xfrm>
          <a:prstGeom prst="rect">
            <a:avLst/>
          </a:prstGeom>
          <a:ln>
            <a:noFill/>
          </a:ln>
          <a:effectLst>
            <a:outerShdw blurRad="292100" dist="139700" dir="2700000" algn="tl" rotWithShape="0">
              <a:srgbClr val="333333">
                <a:alpha val="65000"/>
              </a:srgbClr>
            </a:outerShdw>
          </a:effectLst>
        </p:spPr>
      </p:pic>
      <p:pic>
        <p:nvPicPr>
          <p:cNvPr id="10" name="Рисунок 9" descr="10ф.tif"/>
          <p:cNvPicPr>
            <a:picLocks noChangeAspect="1"/>
          </p:cNvPicPr>
          <p:nvPr/>
        </p:nvPicPr>
        <p:blipFill>
          <a:blip r:embed="rId9" cstate="print">
            <a:lum bright="-30000" contrast="-30000"/>
          </a:blip>
          <a:stretch>
            <a:fillRect/>
          </a:stretch>
        </p:blipFill>
        <p:spPr>
          <a:xfrm>
            <a:off x="5940152" y="5229200"/>
            <a:ext cx="2682608" cy="1179786"/>
          </a:xfrm>
          <a:prstGeom prst="rect">
            <a:avLst/>
          </a:prstGeom>
          <a:ln>
            <a:noFill/>
          </a:ln>
          <a:effectLst>
            <a:outerShdw blurRad="292100" dist="139700" dir="2700000" algn="tl" rotWithShape="0">
              <a:srgbClr val="333333">
                <a:alpha val="65000"/>
              </a:srgbClr>
            </a:outerShdw>
          </a:effectLst>
        </p:spPr>
      </p:pic>
      <p:pic>
        <p:nvPicPr>
          <p:cNvPr id="4" name="Рисунок 3" descr="7ф.tif"/>
          <p:cNvPicPr>
            <a:picLocks noChangeAspect="1"/>
          </p:cNvPicPr>
          <p:nvPr/>
        </p:nvPicPr>
        <p:blipFill>
          <a:blip r:embed="rId10" cstate="print">
            <a:lum bright="-30000"/>
          </a:blip>
          <a:stretch>
            <a:fillRect/>
          </a:stretch>
        </p:blipFill>
        <p:spPr>
          <a:xfrm>
            <a:off x="395536" y="2420888"/>
            <a:ext cx="3816424" cy="1423416"/>
          </a:xfrm>
          <a:prstGeom prst="foldedCorner">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ibrarian\Desktop\Выставки\ВОДА\Океан\view-of-boat-floating-on-water-with-nature-scenery_23-2150693356.jpg"/>
          <p:cNvPicPr>
            <a:picLocks noChangeAspect="1" noChangeArrowheads="1"/>
          </p:cNvPicPr>
          <p:nvPr/>
        </p:nvPicPr>
        <p:blipFill>
          <a:blip r:embed="rId2" cstate="print">
            <a:lum contrast="30000"/>
          </a:blip>
          <a:srcRect/>
          <a:stretch>
            <a:fillRect/>
          </a:stretch>
        </p:blipFill>
        <p:spPr bwMode="auto">
          <a:xfrm>
            <a:off x="0" y="0"/>
            <a:ext cx="9144000" cy="6858000"/>
          </a:xfrm>
          <a:prstGeom prst="rect">
            <a:avLst/>
          </a:prstGeom>
          <a:noFill/>
          <a:effectLst>
            <a:softEdge rad="127000"/>
          </a:effectLst>
        </p:spPr>
      </p:pic>
      <p:pic>
        <p:nvPicPr>
          <p:cNvPr id="3" name="Рисунок 2" descr="11.tif"/>
          <p:cNvPicPr>
            <a:picLocks noChangeAspect="1"/>
          </p:cNvPicPr>
          <p:nvPr/>
        </p:nvPicPr>
        <p:blipFill>
          <a:blip r:embed="rId3" cstate="print">
            <a:lum bright="-10000" contrast="40000"/>
          </a:blip>
          <a:stretch>
            <a:fillRect/>
          </a:stretch>
        </p:blipFill>
        <p:spPr>
          <a:xfrm rot="20909634">
            <a:off x="544421" y="1980805"/>
            <a:ext cx="1602810" cy="2376264"/>
          </a:xfrm>
          <a:prstGeom prst="rect">
            <a:avLst/>
          </a:prstGeom>
          <a:ln>
            <a:noFill/>
          </a:ln>
          <a:effectLst>
            <a:outerShdw blurRad="292100" dist="139700" dir="2700000" algn="tl" rotWithShape="0">
              <a:srgbClr val="333333">
                <a:alpha val="65000"/>
              </a:srgbClr>
            </a:outerShdw>
          </a:effectLst>
        </p:spPr>
      </p:pic>
      <p:pic>
        <p:nvPicPr>
          <p:cNvPr id="4" name="Рисунок 3" descr="11ф.tif"/>
          <p:cNvPicPr>
            <a:picLocks noChangeAspect="1"/>
          </p:cNvPicPr>
          <p:nvPr/>
        </p:nvPicPr>
        <p:blipFill>
          <a:blip r:embed="rId4" cstate="print"/>
          <a:stretch>
            <a:fillRect/>
          </a:stretch>
        </p:blipFill>
        <p:spPr>
          <a:xfrm>
            <a:off x="179512" y="4509120"/>
            <a:ext cx="4681728" cy="1737360"/>
          </a:xfrm>
          <a:prstGeom prst="rect">
            <a:avLst/>
          </a:prstGeom>
          <a:ln>
            <a:noFill/>
          </a:ln>
          <a:effectLst>
            <a:outerShdw blurRad="292100" dist="139700" dir="2700000" algn="tl" rotWithShape="0">
              <a:srgbClr val="333333">
                <a:alpha val="65000"/>
              </a:srgbClr>
            </a:outerShdw>
          </a:effectLst>
        </p:spPr>
      </p:pic>
      <p:pic>
        <p:nvPicPr>
          <p:cNvPr id="5" name="Рисунок 4" descr="12.tif"/>
          <p:cNvPicPr>
            <a:picLocks noChangeAspect="1"/>
          </p:cNvPicPr>
          <p:nvPr/>
        </p:nvPicPr>
        <p:blipFill>
          <a:blip r:embed="rId5" cstate="print">
            <a:lum contrast="20000"/>
          </a:blip>
          <a:stretch>
            <a:fillRect/>
          </a:stretch>
        </p:blipFill>
        <p:spPr>
          <a:xfrm>
            <a:off x="3125314" y="518092"/>
            <a:ext cx="1901287" cy="2943591"/>
          </a:xfrm>
          <a:prstGeom prst="rect">
            <a:avLst/>
          </a:prstGeom>
          <a:ln>
            <a:noFill/>
          </a:ln>
          <a:effectLst>
            <a:outerShdw blurRad="292100" dist="139700" dir="2700000" algn="tl" rotWithShape="0">
              <a:srgbClr val="333333">
                <a:alpha val="65000"/>
              </a:srgbClr>
            </a:outerShdw>
          </a:effectLst>
        </p:spPr>
      </p:pic>
      <p:pic>
        <p:nvPicPr>
          <p:cNvPr id="6" name="Рисунок 5" descr="12ф.tif"/>
          <p:cNvPicPr>
            <a:picLocks noChangeAspect="1"/>
          </p:cNvPicPr>
          <p:nvPr/>
        </p:nvPicPr>
        <p:blipFill>
          <a:blip r:embed="rId6" cstate="print"/>
          <a:stretch>
            <a:fillRect/>
          </a:stretch>
        </p:blipFill>
        <p:spPr>
          <a:xfrm>
            <a:off x="5004048" y="692696"/>
            <a:ext cx="3497580" cy="1165860"/>
          </a:xfrm>
          <a:prstGeom prst="rect">
            <a:avLst/>
          </a:prstGeom>
          <a:ln>
            <a:noFill/>
          </a:ln>
          <a:effectLst>
            <a:outerShdw blurRad="292100" dist="139700" dir="2700000" algn="tl" rotWithShape="0">
              <a:srgbClr val="333333">
                <a:alpha val="65000"/>
              </a:srgbClr>
            </a:outerShdw>
          </a:effectLst>
        </p:spPr>
      </p:pic>
      <p:pic>
        <p:nvPicPr>
          <p:cNvPr id="7" name="Рисунок 6" descr="13.tif"/>
          <p:cNvPicPr>
            <a:picLocks noChangeAspect="1"/>
          </p:cNvPicPr>
          <p:nvPr/>
        </p:nvPicPr>
        <p:blipFill>
          <a:blip r:embed="rId7" cstate="print">
            <a:lum contrast="10000"/>
          </a:blip>
          <a:stretch>
            <a:fillRect/>
          </a:stretch>
        </p:blipFill>
        <p:spPr>
          <a:xfrm>
            <a:off x="6732240" y="1988840"/>
            <a:ext cx="1747818" cy="2809208"/>
          </a:xfrm>
          <a:prstGeom prst="rect">
            <a:avLst/>
          </a:prstGeom>
          <a:ln>
            <a:noFill/>
          </a:ln>
          <a:effectLst>
            <a:outerShdw blurRad="292100" dist="139700" dir="2700000" algn="tl" rotWithShape="0">
              <a:srgbClr val="333333">
                <a:alpha val="65000"/>
              </a:srgbClr>
            </a:outerShdw>
          </a:effectLst>
        </p:spPr>
      </p:pic>
      <p:pic>
        <p:nvPicPr>
          <p:cNvPr id="8" name="Рисунок 7" descr="13ф.tif"/>
          <p:cNvPicPr>
            <a:picLocks noChangeAspect="1"/>
          </p:cNvPicPr>
          <p:nvPr/>
        </p:nvPicPr>
        <p:blipFill>
          <a:blip r:embed="rId8" cstate="print"/>
          <a:stretch>
            <a:fillRect/>
          </a:stretch>
        </p:blipFill>
        <p:spPr>
          <a:xfrm>
            <a:off x="5220072" y="4869160"/>
            <a:ext cx="3608832" cy="148437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002060">
              <a:alpha val="82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descr="Озеро-Байкал2-1024x588.jpg"/>
          <p:cNvPicPr>
            <a:picLocks noChangeAspect="1"/>
          </p:cNvPicPr>
          <p:nvPr/>
        </p:nvPicPr>
        <p:blipFill>
          <a:blip r:embed="rId2" cstate="print"/>
          <a:stretch>
            <a:fillRect/>
          </a:stretch>
        </p:blipFill>
        <p:spPr>
          <a:xfrm>
            <a:off x="539552" y="0"/>
            <a:ext cx="8208912" cy="4713711"/>
          </a:xfrm>
          <a:prstGeom prst="rect">
            <a:avLst/>
          </a:prstGeom>
          <a:effectLst>
            <a:softEdge rad="635000"/>
          </a:effectLst>
        </p:spPr>
      </p:pic>
      <p:sp>
        <p:nvSpPr>
          <p:cNvPr id="2049" name="Rectangle 1"/>
          <p:cNvSpPr>
            <a:spLocks noChangeArrowheads="1"/>
          </p:cNvSpPr>
          <p:nvPr/>
        </p:nvSpPr>
        <p:spPr bwMode="auto">
          <a:xfrm>
            <a:off x="971600" y="4433844"/>
            <a:ext cx="6984776"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800" b="1" i="1" u="none" strike="noStrike" cap="all" normalizeH="0" dirty="0" smtClean="0">
                <a:ln>
                  <a:noFill/>
                </a:ln>
                <a:solidFill>
                  <a:schemeClr val="accent3">
                    <a:lumMod val="75000"/>
                  </a:schemeClr>
                </a:solidFill>
                <a:effectLst/>
                <a:latin typeface="textFont"/>
                <a:ea typeface="Calibri" pitchFamily="34" charset="0"/>
                <a:cs typeface="Times New Roman" pitchFamily="18" charset="0"/>
              </a:rPr>
              <a:t>10 сентября</a:t>
            </a:r>
            <a:r>
              <a:rPr kumimoji="0" lang="ru-RU" sz="2800" b="1" i="1" u="none" strike="noStrike" cap="all" normalizeH="0" dirty="0" smtClean="0">
                <a:ln>
                  <a:noFill/>
                </a:ln>
                <a:solidFill>
                  <a:schemeClr val="accent3">
                    <a:lumMod val="75000"/>
                  </a:schemeClr>
                </a:solidFill>
                <a:effectLst/>
                <a:latin typeface="Calibri"/>
                <a:ea typeface="Calibri" pitchFamily="34" charset="0"/>
                <a:cs typeface="Times New Roman" pitchFamily="18" charset="0"/>
              </a:rPr>
              <a:t> </a:t>
            </a:r>
            <a:r>
              <a:rPr kumimoji="0" lang="ru-RU" sz="2800" b="1" i="1" u="none" strike="noStrike" cap="all" normalizeH="0" dirty="0" smtClean="0">
                <a:ln>
                  <a:noFill/>
                </a:ln>
                <a:solidFill>
                  <a:schemeClr val="accent3">
                    <a:lumMod val="75000"/>
                  </a:schemeClr>
                </a:solidFill>
                <a:effectLst/>
                <a:latin typeface="Helvetica"/>
                <a:ea typeface="Calibri" pitchFamily="34" charset="0"/>
                <a:cs typeface="Times New Roman" pitchFamily="18" charset="0"/>
              </a:rPr>
              <a:t>- День Байкала (учрежден в 1999, с 2009 г. отмечается во второе воскресенье сентября)</a:t>
            </a:r>
            <a:endParaRPr kumimoji="0" lang="ru-RU" sz="2800" b="1" i="1" u="none" strike="noStrike" cap="all" normalizeH="0" dirty="0" smtClean="0">
              <a:ln>
                <a:noFill/>
              </a:ln>
              <a:solidFill>
                <a:schemeClr val="accent3">
                  <a:lumMod val="75000"/>
                </a:schemeClr>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002060">
              <a:alpha val="86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529" name="Rectangle 1"/>
          <p:cNvSpPr>
            <a:spLocks noChangeArrowheads="1"/>
          </p:cNvSpPr>
          <p:nvPr/>
        </p:nvSpPr>
        <p:spPr bwMode="auto">
          <a:xfrm>
            <a:off x="899592" y="559578"/>
            <a:ext cx="7704856" cy="23698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600" b="1" i="0" u="none" strike="noStrike" cap="none" normalizeH="0" baseline="0" dirty="0" smtClean="0">
                <a:ln>
                  <a:noFill/>
                </a:ln>
                <a:solidFill>
                  <a:schemeClr val="bg1"/>
                </a:solidFill>
                <a:effectLst>
                  <a:outerShdw blurRad="38100" dist="38100" dir="2700000" algn="tl">
                    <a:srgbClr val="C0C0C0"/>
                  </a:outerShdw>
                </a:effectLst>
                <a:latin typeface="Times New Roman" pitchFamily="18" charset="0"/>
                <a:ea typeface="Calibri" pitchFamily="34" charset="0"/>
                <a:cs typeface="Times New Roman" pitchFamily="18" charset="0"/>
              </a:rPr>
              <a:t>Правительство выделит ₽22 </a:t>
            </a:r>
            <a:r>
              <a:rPr kumimoji="0" lang="ru-RU" sz="2600" b="1" i="0" u="none" strike="noStrike" cap="none" normalizeH="0" baseline="0" dirty="0" err="1" smtClean="0">
                <a:ln>
                  <a:noFill/>
                </a:ln>
                <a:solidFill>
                  <a:schemeClr val="bg1"/>
                </a:solidFill>
                <a:effectLst>
                  <a:outerShdw blurRad="38100" dist="38100" dir="2700000" algn="tl">
                    <a:srgbClr val="C0C0C0"/>
                  </a:outerShdw>
                </a:effectLst>
                <a:latin typeface="Times New Roman" pitchFamily="18" charset="0"/>
                <a:ea typeface="Calibri" pitchFamily="34" charset="0"/>
                <a:cs typeface="Times New Roman" pitchFamily="18" charset="0"/>
              </a:rPr>
              <a:t>млрд</a:t>
            </a:r>
            <a:r>
              <a:rPr kumimoji="0" lang="ru-RU" sz="2600" b="1" i="0" u="none" strike="noStrike" cap="none" normalizeH="0" baseline="0" dirty="0" smtClean="0">
                <a:ln>
                  <a:noFill/>
                </a:ln>
                <a:solidFill>
                  <a:schemeClr val="bg1"/>
                </a:solidFill>
                <a:effectLst>
                  <a:outerShdw blurRad="38100" dist="38100" dir="2700000" algn="tl">
                    <a:srgbClr val="C0C0C0"/>
                  </a:outerShdw>
                </a:effectLst>
                <a:latin typeface="Times New Roman" pitchFamily="18" charset="0"/>
                <a:ea typeface="Calibri" pitchFamily="34" charset="0"/>
                <a:cs typeface="Times New Roman" pitchFamily="18" charset="0"/>
              </a:rPr>
              <a:t> на сохранение Байкала</a:t>
            </a:r>
            <a:br>
              <a:rPr kumimoji="0" lang="ru-RU" sz="2600" b="1" i="0" u="none" strike="noStrike" cap="none" normalizeH="0" baseline="0" dirty="0" smtClean="0">
                <a:ln>
                  <a:noFill/>
                </a:ln>
                <a:solidFill>
                  <a:schemeClr val="bg1"/>
                </a:solidFill>
                <a:effectLst>
                  <a:outerShdw blurRad="38100" dist="38100" dir="2700000" algn="tl">
                    <a:srgbClr val="C0C0C0"/>
                  </a:outerShdw>
                </a:effectLst>
                <a:latin typeface="Times New Roman" pitchFamily="18" charset="0"/>
                <a:ea typeface="Calibri" pitchFamily="34" charset="0"/>
                <a:cs typeface="Times New Roman" pitchFamily="18" charset="0"/>
              </a:rPr>
            </a:br>
            <a:r>
              <a:rPr kumimoji="0" lang="ru-RU" sz="1600" b="0" i="1" u="none" strike="noStrike" cap="none" normalizeH="0" baseline="0" dirty="0" smtClean="0">
                <a:ln>
                  <a:noFill/>
                </a:ln>
                <a:solidFill>
                  <a:schemeClr val="bg1"/>
                </a:solidFill>
                <a:effectLst/>
                <a:latin typeface="Bahnschrift" pitchFamily="34" charset="0"/>
                <a:ea typeface="Calibri" pitchFamily="34" charset="0"/>
                <a:cs typeface="Times New Roman" pitchFamily="18" charset="0"/>
              </a:rPr>
              <a:t>Вице-премьер Виктория </a:t>
            </a:r>
            <a:r>
              <a:rPr kumimoji="0" lang="ru-RU" sz="1600" b="0" i="1" u="none" strike="noStrike" cap="none" normalizeH="0" baseline="0" dirty="0" err="1" smtClean="0">
                <a:ln>
                  <a:noFill/>
                </a:ln>
                <a:solidFill>
                  <a:schemeClr val="bg1"/>
                </a:solidFill>
                <a:effectLst/>
                <a:latin typeface="Bahnschrift" pitchFamily="34" charset="0"/>
                <a:ea typeface="Calibri" pitchFamily="34" charset="0"/>
                <a:cs typeface="Times New Roman" pitchFamily="18" charset="0"/>
              </a:rPr>
              <a:t>Абрамченко</a:t>
            </a:r>
            <a:r>
              <a:rPr kumimoji="0" lang="ru-RU" sz="1600" b="0" i="1" u="none" strike="noStrike" cap="none" normalizeH="0" baseline="0" dirty="0" smtClean="0">
                <a:ln>
                  <a:noFill/>
                </a:ln>
                <a:solidFill>
                  <a:schemeClr val="bg1"/>
                </a:solidFill>
                <a:effectLst/>
                <a:latin typeface="Bahnschrift" pitchFamily="34" charset="0"/>
                <a:ea typeface="Calibri" pitchFamily="34" charset="0"/>
                <a:cs typeface="Times New Roman" pitchFamily="18" charset="0"/>
              </a:rPr>
              <a:t>: власти выделят 22 </a:t>
            </a:r>
            <a:r>
              <a:rPr kumimoji="0" lang="ru-RU" sz="1600" b="0" i="1" u="none" strike="noStrike" cap="none" normalizeH="0" baseline="0" dirty="0" err="1" smtClean="0">
                <a:ln>
                  <a:noFill/>
                </a:ln>
                <a:solidFill>
                  <a:schemeClr val="bg1"/>
                </a:solidFill>
                <a:effectLst/>
                <a:latin typeface="Bahnschrift" pitchFamily="34" charset="0"/>
                <a:ea typeface="Calibri" pitchFamily="34" charset="0"/>
                <a:cs typeface="Times New Roman" pitchFamily="18" charset="0"/>
              </a:rPr>
              <a:t>млрд</a:t>
            </a:r>
            <a:r>
              <a:rPr kumimoji="0" lang="ru-RU" sz="1600" b="0" i="1" u="none" strike="noStrike" cap="none" normalizeH="0" baseline="0" dirty="0" smtClean="0">
                <a:ln>
                  <a:noFill/>
                </a:ln>
                <a:solidFill>
                  <a:schemeClr val="bg1"/>
                </a:solidFill>
                <a:effectLst/>
                <a:latin typeface="Bahnschrift" pitchFamily="34" charset="0"/>
                <a:ea typeface="Calibri" pitchFamily="34" charset="0"/>
                <a:cs typeface="Times New Roman" pitchFamily="18" charset="0"/>
              </a:rPr>
              <a:t> руб. на сохранение озера Байкал</a:t>
            </a:r>
            <a:br>
              <a:rPr kumimoji="0" lang="ru-RU" sz="1600" b="0" i="1" u="none" strike="noStrike" cap="none" normalizeH="0" baseline="0" dirty="0" smtClean="0">
                <a:ln>
                  <a:noFill/>
                </a:ln>
                <a:solidFill>
                  <a:schemeClr val="bg1"/>
                </a:solidFill>
                <a:effectLst/>
                <a:latin typeface="Bahnschrift" pitchFamily="34" charset="0"/>
                <a:ea typeface="Calibri" pitchFamily="34" charset="0"/>
                <a:cs typeface="Times New Roman" pitchFamily="18" charset="0"/>
              </a:rPr>
            </a:br>
            <a:r>
              <a:rPr kumimoji="0" lang="ru-RU" sz="1600" b="0" i="1" u="none" strike="noStrike" cap="none" normalizeH="0" baseline="0" dirty="0" smtClean="0">
                <a:ln>
                  <a:noFill/>
                </a:ln>
                <a:solidFill>
                  <a:schemeClr val="bg1"/>
                </a:solidFill>
                <a:effectLst/>
                <a:latin typeface="Bahnschrift" pitchFamily="34" charset="0"/>
                <a:ea typeface="Calibri" pitchFamily="34" charset="0"/>
                <a:cs typeface="Times New Roman" pitchFamily="18" charset="0"/>
              </a:rPr>
              <a:t>Правительство выделит на сохранение озера Байкал почти 22 </a:t>
            </a:r>
            <a:r>
              <a:rPr kumimoji="0" lang="ru-RU" sz="1600" b="0" i="1" u="none" strike="noStrike" cap="none" normalizeH="0" baseline="0" dirty="0" err="1" smtClean="0">
                <a:ln>
                  <a:noFill/>
                </a:ln>
                <a:solidFill>
                  <a:schemeClr val="bg1"/>
                </a:solidFill>
                <a:effectLst/>
                <a:latin typeface="Bahnschrift" pitchFamily="34" charset="0"/>
                <a:ea typeface="Calibri" pitchFamily="34" charset="0"/>
                <a:cs typeface="Times New Roman" pitchFamily="18" charset="0"/>
              </a:rPr>
              <a:t>млрд</a:t>
            </a:r>
            <a:r>
              <a:rPr kumimoji="0" lang="ru-RU" sz="1600" b="0" i="1" u="none" strike="noStrike" cap="none" normalizeH="0" baseline="0" dirty="0" smtClean="0">
                <a:ln>
                  <a:noFill/>
                </a:ln>
                <a:solidFill>
                  <a:schemeClr val="bg1"/>
                </a:solidFill>
                <a:effectLst/>
                <a:latin typeface="Bahnschrift" pitchFamily="34" charset="0"/>
                <a:ea typeface="Calibri" pitchFamily="34" charset="0"/>
                <a:cs typeface="Times New Roman" pitchFamily="18" charset="0"/>
              </a:rPr>
              <a:t> руб. на 2023–2025 годы, заявила на заседании в Госдуме вице-премьер Виктория </a:t>
            </a:r>
            <a:r>
              <a:rPr kumimoji="0" lang="ru-RU" sz="1600" b="0" i="1" u="none" strike="noStrike" cap="none" normalizeH="0" baseline="0" dirty="0" err="1" smtClean="0">
                <a:ln>
                  <a:noFill/>
                </a:ln>
                <a:solidFill>
                  <a:schemeClr val="bg1"/>
                </a:solidFill>
                <a:effectLst/>
                <a:latin typeface="Bahnschrift" pitchFamily="34" charset="0"/>
                <a:ea typeface="Calibri" pitchFamily="34" charset="0"/>
                <a:cs typeface="Times New Roman" pitchFamily="18" charset="0"/>
              </a:rPr>
              <a:t>Абрамченко</a:t>
            </a:r>
            <a:r>
              <a:rPr kumimoji="0" lang="ru-RU" sz="1600" b="0" i="1" u="none" strike="noStrike" cap="none" normalizeH="0" baseline="0" dirty="0" smtClean="0">
                <a:ln>
                  <a:noFill/>
                </a:ln>
                <a:solidFill>
                  <a:schemeClr val="bg1"/>
                </a:solidFill>
                <a:effectLst/>
                <a:latin typeface="Bahnschrift" pitchFamily="34" charset="0"/>
                <a:ea typeface="Calibri" pitchFamily="34" charset="0"/>
                <a:cs typeface="Times New Roman" pitchFamily="18" charset="0"/>
              </a:rPr>
              <a:t>. Из них больше половины (12 </a:t>
            </a:r>
            <a:r>
              <a:rPr kumimoji="0" lang="ru-RU" sz="1600" b="0" i="1" u="none" strike="noStrike" cap="none" normalizeH="0" baseline="0" dirty="0" err="1" smtClean="0">
                <a:ln>
                  <a:noFill/>
                </a:ln>
                <a:solidFill>
                  <a:schemeClr val="bg1"/>
                </a:solidFill>
                <a:effectLst/>
                <a:latin typeface="Bahnschrift" pitchFamily="34" charset="0"/>
                <a:ea typeface="Calibri" pitchFamily="34" charset="0"/>
                <a:cs typeface="Times New Roman" pitchFamily="18" charset="0"/>
              </a:rPr>
              <a:t>млрд</a:t>
            </a:r>
            <a:r>
              <a:rPr kumimoji="0" lang="ru-RU" sz="1600" b="0" i="1" u="none" strike="noStrike" cap="none" normalizeH="0" baseline="0" dirty="0" smtClean="0">
                <a:ln>
                  <a:noFill/>
                </a:ln>
                <a:solidFill>
                  <a:schemeClr val="bg1"/>
                </a:solidFill>
                <a:effectLst/>
                <a:latin typeface="Bahnschrift" pitchFamily="34" charset="0"/>
                <a:ea typeface="Calibri" pitchFamily="34" charset="0"/>
                <a:cs typeface="Times New Roman" pitchFamily="18" charset="0"/>
              </a:rPr>
              <a:t> руб.) будет потрачено в этом году</a:t>
            </a:r>
            <a:endParaRPr kumimoji="0" lang="ru-RU" sz="1800" b="0" i="0" u="none" strike="noStrike" cap="none" normalizeH="0" baseline="0" dirty="0" smtClean="0">
              <a:ln>
                <a:noFill/>
              </a:ln>
              <a:solidFill>
                <a:schemeClr val="bg1"/>
              </a:solidFill>
              <a:effectLst/>
              <a:latin typeface="Bahnschrift" pitchFamily="34" charset="0"/>
              <a:cs typeface="Arial" pitchFamily="34" charset="0"/>
            </a:endParaRPr>
          </a:p>
        </p:txBody>
      </p:sp>
      <p:pic>
        <p:nvPicPr>
          <p:cNvPr id="4" name="Рисунок 3" descr="Вид на озеро Байкал"/>
          <p:cNvPicPr/>
          <p:nvPr/>
        </p:nvPicPr>
        <p:blipFill>
          <a:blip r:embed="rId2" cstate="print">
            <a:lum contrast="30000"/>
          </a:blip>
          <a:srcRect/>
          <a:stretch>
            <a:fillRect/>
          </a:stretch>
        </p:blipFill>
        <p:spPr bwMode="auto">
          <a:xfrm>
            <a:off x="1115616" y="2708920"/>
            <a:ext cx="6984776" cy="3812984"/>
          </a:xfrm>
          <a:prstGeom prst="rect">
            <a:avLst/>
          </a:prstGeom>
          <a:ln>
            <a:noFill/>
          </a:ln>
          <a:effectLst>
            <a:outerShdw blurRad="292100" dist="139700" dir="2700000" algn="tl" rotWithShape="0">
              <a:srgbClr val="333333">
                <a:alpha val="65000"/>
              </a:srgbClr>
            </a:outerShdw>
            <a:softEdge rad="317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002060">
              <a:alpha val="95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t>	</a:t>
            </a:r>
            <a:r>
              <a:rPr lang="ru-RU" sz="1400" b="1" dirty="0" smtClean="0">
                <a:latin typeface="Bahnschrift" pitchFamily="34" charset="0"/>
              </a:rPr>
              <a:t>На защиту озера Байкал правительство предусмотрело в федеральном </a:t>
            </a:r>
          </a:p>
          <a:p>
            <a:pPr algn="ctr"/>
            <a:r>
              <a:rPr lang="ru-RU" sz="1400" b="1" dirty="0" smtClean="0">
                <a:latin typeface="Bahnschrift" pitchFamily="34" charset="0"/>
              </a:rPr>
              <a:t>бюджете	 почти 22 </a:t>
            </a:r>
            <a:r>
              <a:rPr lang="ru-RU" sz="1400" b="1" dirty="0" err="1" smtClean="0">
                <a:latin typeface="Bahnschrift" pitchFamily="34" charset="0"/>
              </a:rPr>
              <a:t>млрд</a:t>
            </a:r>
            <a:r>
              <a:rPr lang="ru-RU" sz="1400" b="1" dirty="0" smtClean="0">
                <a:latin typeface="Bahnschrift" pitchFamily="34" charset="0"/>
              </a:rPr>
              <a:t> руб., заявила вице-премьер Виктория </a:t>
            </a:r>
            <a:r>
              <a:rPr lang="ru-RU" sz="1400" b="1" dirty="0" err="1" smtClean="0">
                <a:latin typeface="Bahnschrift" pitchFamily="34" charset="0"/>
              </a:rPr>
              <a:t>Абрамченко</a:t>
            </a:r>
            <a:endParaRPr lang="ru-RU" sz="1400" b="1" dirty="0" smtClean="0">
              <a:latin typeface="Bahnschrift" pitchFamily="34" charset="0"/>
            </a:endParaRPr>
          </a:p>
          <a:p>
            <a:pPr algn="ctr"/>
            <a:r>
              <a:rPr lang="ru-RU" sz="1400" b="1" dirty="0" smtClean="0">
                <a:latin typeface="Bahnschrift" pitchFamily="34" charset="0"/>
              </a:rPr>
              <a:t> (курирует в правительстве экологию) в ходе правительственного часа в Госдуме, </a:t>
            </a:r>
          </a:p>
          <a:p>
            <a:pPr algn="ctr"/>
            <a:r>
              <a:rPr lang="ru-RU" sz="1400" b="1" dirty="0" smtClean="0">
                <a:latin typeface="Bahnschrift" pitchFamily="34" charset="0"/>
              </a:rPr>
              <a:t>который состоялся в среду, 19 апреля.</a:t>
            </a:r>
            <a:br>
              <a:rPr lang="ru-RU" sz="1400" b="1" dirty="0" smtClean="0">
                <a:latin typeface="Bahnschrift" pitchFamily="34" charset="0"/>
              </a:rPr>
            </a:br>
            <a:r>
              <a:rPr lang="ru-RU" sz="1400" b="1" dirty="0" smtClean="0">
                <a:latin typeface="Bahnschrift" pitchFamily="34" charset="0"/>
              </a:rPr>
              <a:t/>
            </a:r>
            <a:br>
              <a:rPr lang="ru-RU" sz="1400" b="1" dirty="0" smtClean="0">
                <a:latin typeface="Bahnschrift" pitchFamily="34" charset="0"/>
              </a:rPr>
            </a:br>
            <a:r>
              <a:rPr lang="ru-RU" sz="1400" b="1" dirty="0" smtClean="0">
                <a:latin typeface="Bahnschrift" pitchFamily="34" charset="0"/>
              </a:rPr>
              <a:t>Эта сумма будет выделена в ближайшие три года </a:t>
            </a:r>
          </a:p>
          <a:p>
            <a:pPr algn="ctr"/>
            <a:r>
              <a:rPr lang="ru-RU" sz="1400" b="1" dirty="0" smtClean="0">
                <a:latin typeface="Bahnschrift" pitchFamily="34" charset="0"/>
              </a:rPr>
              <a:t>(2023–2025 годы), из них на 2023-й — 12,5 </a:t>
            </a:r>
            <a:r>
              <a:rPr lang="ru-RU" sz="1400" b="1" dirty="0" err="1" smtClean="0">
                <a:latin typeface="Bahnschrift" pitchFamily="34" charset="0"/>
              </a:rPr>
              <a:t>млрд</a:t>
            </a:r>
            <a:r>
              <a:rPr lang="ru-RU" sz="1400" b="1" dirty="0" smtClean="0">
                <a:latin typeface="Bahnschrift" pitchFamily="34" charset="0"/>
              </a:rPr>
              <a:t> руб., </a:t>
            </a:r>
          </a:p>
          <a:p>
            <a:pPr algn="ctr"/>
            <a:r>
              <a:rPr lang="ru-RU" sz="1400" b="1" dirty="0" smtClean="0">
                <a:latin typeface="Bahnschrift" pitchFamily="34" charset="0"/>
              </a:rPr>
              <a:t>пояснила РБК представитель </a:t>
            </a:r>
            <a:r>
              <a:rPr lang="ru-RU" sz="1400" b="1" dirty="0" err="1" smtClean="0">
                <a:latin typeface="Bahnschrift" pitchFamily="34" charset="0"/>
              </a:rPr>
              <a:t>Абрамченко</a:t>
            </a:r>
            <a:r>
              <a:rPr lang="ru-RU" sz="1400" b="1" dirty="0" smtClean="0">
                <a:latin typeface="Bahnschrift" pitchFamily="34" charset="0"/>
              </a:rPr>
              <a:t> Марта </a:t>
            </a:r>
            <a:r>
              <a:rPr lang="ru-RU" sz="1400" b="1" dirty="0" err="1" smtClean="0">
                <a:latin typeface="Bahnschrift" pitchFamily="34" charset="0"/>
              </a:rPr>
              <a:t>Галичева</a:t>
            </a:r>
            <a:r>
              <a:rPr lang="ru-RU" sz="1400" b="1" dirty="0" smtClean="0">
                <a:latin typeface="Bahnschrift" pitchFamily="34" charset="0"/>
              </a:rPr>
              <a:t>.</a:t>
            </a:r>
            <a:br>
              <a:rPr lang="ru-RU" sz="1400" b="1" dirty="0" smtClean="0">
                <a:latin typeface="Bahnschrift" pitchFamily="34" charset="0"/>
              </a:rPr>
            </a:br>
            <a:r>
              <a:rPr lang="ru-RU" sz="1400" b="1" dirty="0" smtClean="0">
                <a:latin typeface="Bahnschrift" pitchFamily="34" charset="0"/>
              </a:rPr>
              <a:t/>
            </a:r>
            <a:br>
              <a:rPr lang="ru-RU" sz="1400" b="1" dirty="0" smtClean="0">
                <a:latin typeface="Bahnschrift" pitchFamily="34" charset="0"/>
              </a:rPr>
            </a:br>
            <a:r>
              <a:rPr lang="ru-RU" sz="1400" b="1" dirty="0" smtClean="0">
                <a:latin typeface="Bahnschrift" pitchFamily="34" charset="0"/>
              </a:rPr>
              <a:t>«Для сохранения озера Байкал работаем единой командой с депутатами </a:t>
            </a:r>
          </a:p>
          <a:p>
            <a:pPr algn="ctr"/>
            <a:r>
              <a:rPr lang="ru-RU" sz="1400" b="1" dirty="0" smtClean="0">
                <a:latin typeface="Bahnschrift" pitchFamily="34" charset="0"/>
              </a:rPr>
              <a:t>прибайкальских регионов на площадке правительственной комиссии. </a:t>
            </a:r>
          </a:p>
          <a:p>
            <a:pPr algn="ctr"/>
            <a:r>
              <a:rPr lang="ru-RU" sz="1400" b="1" dirty="0" smtClean="0">
                <a:latin typeface="Bahnschrift" pitchFamily="34" charset="0"/>
              </a:rPr>
              <a:t>	Наша задача — освободить территорию от несанкционированных свалок, </a:t>
            </a:r>
          </a:p>
          <a:p>
            <a:pPr algn="ctr"/>
            <a:r>
              <a:rPr lang="ru-RU" sz="1400" b="1" dirty="0" smtClean="0">
                <a:latin typeface="Bahnschrift" pitchFamily="34" charset="0"/>
              </a:rPr>
              <a:t>внедрить комплексный мониторинг и самое главное — ликвидировать наследие бывшего Байкальского ЦБК», — сказала вице-премьер. </a:t>
            </a:r>
            <a:r>
              <a:rPr lang="ru-RU" sz="1400" b="1" dirty="0" err="1" smtClean="0">
                <a:latin typeface="Bahnschrift" pitchFamily="34" charset="0"/>
              </a:rPr>
              <a:t>rbc.group</a:t>
            </a:r>
            <a:r>
              <a:rPr lang="ru-RU" sz="1400" b="1" dirty="0" smtClean="0">
                <a:latin typeface="Bahnschrift" pitchFamily="34" charset="0"/>
              </a:rPr>
              <a:t/>
            </a:r>
            <a:br>
              <a:rPr lang="ru-RU" sz="1400" b="1" dirty="0" smtClean="0">
                <a:latin typeface="Bahnschrift" pitchFamily="34" charset="0"/>
              </a:rPr>
            </a:br>
            <a:r>
              <a:rPr lang="ru-RU" sz="1400" b="1" dirty="0" smtClean="0">
                <a:latin typeface="Bahnschrift" pitchFamily="34" charset="0"/>
              </a:rPr>
              <a:t>Байкальский ЦБК, до 2010 года подконтрольный Олегу Дерипаске, ежегодно сбрасывал в озеро Байкал от 27 </a:t>
            </a:r>
            <a:r>
              <a:rPr lang="ru-RU" sz="1400" b="1" dirty="0" err="1" smtClean="0">
                <a:latin typeface="Bahnschrift" pitchFamily="34" charset="0"/>
              </a:rPr>
              <a:t>млн</a:t>
            </a:r>
            <a:r>
              <a:rPr lang="ru-RU" sz="1400" b="1" dirty="0" smtClean="0">
                <a:latin typeface="Bahnschrift" pitchFamily="34" charset="0"/>
              </a:rPr>
              <a:t> до 49 </a:t>
            </a:r>
            <a:r>
              <a:rPr lang="ru-RU" sz="1400" b="1" dirty="0" err="1" smtClean="0">
                <a:latin typeface="Bahnschrift" pitchFamily="34" charset="0"/>
              </a:rPr>
              <a:t>млн</a:t>
            </a:r>
            <a:r>
              <a:rPr lang="ru-RU" sz="1400" b="1" dirty="0" smtClean="0">
                <a:latin typeface="Bahnschrift" pitchFamily="34" charset="0"/>
              </a:rPr>
              <a:t> т сточных вод, за что предприятие регулярно критиковали экологи. Хотя комбинат был закрыт еще в 2013 году, проблема с отходами до сих пор не решена. По данным </a:t>
            </a:r>
            <a:r>
              <a:rPr lang="ru-RU" sz="1400" b="1" dirty="0" err="1" smtClean="0">
                <a:latin typeface="Bahnschrift" pitchFamily="34" charset="0"/>
              </a:rPr>
              <a:t>Росгеологии</a:t>
            </a:r>
            <a:r>
              <a:rPr lang="ru-RU" sz="1400" b="1" dirty="0" smtClean="0">
                <a:latin typeface="Bahnschrift" pitchFamily="34" charset="0"/>
              </a:rPr>
              <a:t>, в 14 картах-накопителях БЦБК за 40 лет собралось более 6,2 </a:t>
            </a:r>
            <a:r>
              <a:rPr lang="ru-RU" sz="1400" b="1" dirty="0" err="1" smtClean="0">
                <a:latin typeface="Bahnschrift" pitchFamily="34" charset="0"/>
              </a:rPr>
              <a:t>млн</a:t>
            </a:r>
            <a:r>
              <a:rPr lang="ru-RU" sz="1400" dirty="0" smtClean="0">
                <a:latin typeface="Bahnschrift" pitchFamily="34" charset="0"/>
              </a:rPr>
              <a:t> т </a:t>
            </a:r>
            <a:r>
              <a:rPr lang="ru-RU" sz="1400" b="1" dirty="0" smtClean="0">
                <a:latin typeface="Bahnschrift" pitchFamily="34" charset="0"/>
              </a:rPr>
              <a:t>отходов. А так как комбинат расположен в зоне повышенной сейсмической активности, техногенная авария или природная катастрофа могут привести к разрушению объектов размещения отходов, прорыву искусственных дамб и попаданию токсичных веществ в озеро, следовало из данных </a:t>
            </a:r>
            <a:r>
              <a:rPr lang="ru-RU" sz="1400" b="1" dirty="0" err="1" smtClean="0">
                <a:latin typeface="Bahnschrift" pitchFamily="34" charset="0"/>
              </a:rPr>
              <a:t>Росгеологии</a:t>
            </a:r>
            <a:r>
              <a:rPr lang="ru-RU" sz="1400" b="1" dirty="0" smtClean="0">
                <a:latin typeface="Bahnschrift" pitchFamily="34" charset="0"/>
              </a:rPr>
              <a:t>.</a:t>
            </a:r>
            <a:r>
              <a:rPr lang="ru-RU" sz="1400" dirty="0" smtClean="0">
                <a:latin typeface="Bahnschrift" pitchFamily="34" charset="0"/>
              </a:rPr>
              <a:t/>
            </a:r>
            <a:br>
              <a:rPr lang="ru-RU" sz="1400" dirty="0" smtClean="0">
                <a:latin typeface="Bahnschrift" pitchFamily="34" charset="0"/>
              </a:rPr>
            </a:br>
            <a:r>
              <a:rPr lang="ru-RU" sz="1400" dirty="0" smtClean="0">
                <a:latin typeface="Bahnschrift" pitchFamily="34" charset="0"/>
              </a:rPr>
              <a:t/>
            </a:r>
            <a:br>
              <a:rPr lang="ru-RU" sz="1400" dirty="0" smtClean="0">
                <a:latin typeface="Bahnschrift" pitchFamily="34" charset="0"/>
              </a:rPr>
            </a:br>
            <a:r>
              <a:rPr lang="ru-RU" sz="1400" i="1" dirty="0" smtClean="0">
                <a:latin typeface="Bahnschrift" pitchFamily="34" charset="0"/>
              </a:rPr>
              <a:t>Подробнее на РБК:</a:t>
            </a:r>
            <a:r>
              <a:rPr lang="ru-RU" sz="1400" dirty="0" smtClean="0">
                <a:latin typeface="Bahnschrift" pitchFamily="34" charset="0"/>
              </a:rPr>
              <a:t/>
            </a:r>
            <a:br>
              <a:rPr lang="ru-RU" sz="1400" dirty="0" smtClean="0">
                <a:latin typeface="Bahnschrift" pitchFamily="34" charset="0"/>
              </a:rPr>
            </a:br>
            <a:r>
              <a:rPr lang="ru-RU" sz="1400" u="sng" dirty="0" smtClean="0">
                <a:latin typeface="Bahnschrift" pitchFamily="34" charset="0"/>
              </a:rPr>
              <a:t>https://www.rbc.ru/business/19/04/2023/643fb5f79a79471e1832597d</a:t>
            </a:r>
            <a:endParaRPr lang="ru-RU" sz="1400" dirty="0" smtClean="0">
              <a:latin typeface="Bahnschrift" pitchFamily="34" charset="0"/>
            </a:endParaRPr>
          </a:p>
          <a:p>
            <a:pPr algn="ctr"/>
            <a:r>
              <a:rPr lang="ru-RU" b="1" dirty="0" smtClean="0"/>
              <a:t/>
            </a:r>
            <a:br>
              <a:rPr lang="ru-RU" b="1" dirty="0" smtClean="0"/>
            </a:br>
            <a:r>
              <a:rPr lang="ru-RU" b="1" dirty="0" smtClean="0"/>
              <a:t/>
            </a:r>
            <a:br>
              <a:rPr lang="ru-RU" b="1" dirty="0" smtClean="0"/>
            </a:br>
            <a:endParaRPr lang="ru-RU"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tx2">
              <a:lumMod val="7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3" name="Рисунок 2" descr="Байкал. Фото: «Википедия»"/>
          <p:cNvPicPr>
            <a:picLocks noChangeAspect="1"/>
          </p:cNvPicPr>
          <p:nvPr/>
        </p:nvPicPr>
        <p:blipFill>
          <a:blip r:embed="rId2" cstate="print">
            <a:lum contrast="20000"/>
          </a:blip>
          <a:srcRect/>
          <a:stretch>
            <a:fillRect/>
          </a:stretch>
        </p:blipFill>
        <p:spPr bwMode="auto">
          <a:xfrm>
            <a:off x="827584" y="260648"/>
            <a:ext cx="7712260" cy="4464496"/>
          </a:xfrm>
          <a:prstGeom prst="rect">
            <a:avLst/>
          </a:prstGeom>
          <a:ln>
            <a:noFill/>
          </a:ln>
          <a:effectLst>
            <a:outerShdw blurRad="292100" dist="139700" dir="2700000" algn="tl" rotWithShape="0">
              <a:srgbClr val="333333">
                <a:alpha val="65000"/>
              </a:srgbClr>
            </a:outerShdw>
            <a:softEdge rad="317500"/>
          </a:effectLst>
        </p:spPr>
      </p:pic>
      <p:pic>
        <p:nvPicPr>
          <p:cNvPr id="4" name="Рисунок 3" descr="Леонид Корытный (geogr.isu.ru)"/>
          <p:cNvPicPr>
            <a:picLocks noChangeAspect="1"/>
          </p:cNvPicPr>
          <p:nvPr/>
        </p:nvPicPr>
        <p:blipFill>
          <a:blip r:embed="rId3" cstate="print"/>
          <a:srcRect/>
          <a:stretch>
            <a:fillRect/>
          </a:stretch>
        </p:blipFill>
        <p:spPr bwMode="auto">
          <a:xfrm>
            <a:off x="827584" y="4365104"/>
            <a:ext cx="910590" cy="910590"/>
          </a:xfrm>
          <a:prstGeom prst="ellipse">
            <a:avLst/>
          </a:prstGeom>
          <a:ln>
            <a:noFill/>
          </a:ln>
          <a:effectLst>
            <a:softEdge rad="112500"/>
          </a:effectLst>
        </p:spPr>
      </p:pic>
      <p:sp>
        <p:nvSpPr>
          <p:cNvPr id="2051" name="Rectangle 3"/>
          <p:cNvSpPr>
            <a:spLocks noChangeArrowheads="1"/>
          </p:cNvSpPr>
          <p:nvPr/>
        </p:nvSpPr>
        <p:spPr bwMode="auto">
          <a:xfrm>
            <a:off x="1763688" y="860321"/>
            <a:ext cx="5400600"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i="0" u="none" strike="noStrike" cap="all" normalizeH="0"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inherit"/>
                <a:ea typeface="Times New Roman" pitchFamily="18" charset="0"/>
                <a:cs typeface="Times New Roman" pitchFamily="18" charset="0"/>
              </a:rPr>
              <a:t>    </a:t>
            </a:r>
            <a:r>
              <a:rPr kumimoji="0" lang="ru-RU" sz="2200" i="0" u="none" strike="noStrike" cap="all" normalizeH="0"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inherit"/>
                <a:ea typeface="Times New Roman" pitchFamily="18" charset="0"/>
                <a:cs typeface="Times New Roman" pitchFamily="18" charset="0"/>
              </a:rPr>
              <a:t>Летопись байкальских тревог</a:t>
            </a:r>
            <a:endParaRPr kumimoji="0" lang="ru-RU" sz="600" i="0" u="none" strike="noStrike" cap="all" normalizeH="0"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800" b="0"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endParaRPr kumimoji="0" lang="ru-RU"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2053" name="Rectangle 5"/>
          <p:cNvSpPr>
            <a:spLocks noChangeArrowheads="1"/>
          </p:cNvSpPr>
          <p:nvPr/>
        </p:nvSpPr>
        <p:spPr bwMode="auto">
          <a:xfrm>
            <a:off x="0" y="4733093"/>
            <a:ext cx="8956747" cy="135421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555555"/>
                </a:solidFill>
                <a:effectLst/>
                <a:latin typeface="Arial" pitchFamily="34" charset="0"/>
                <a:ea typeface="Times New Roman" pitchFamily="18" charset="0"/>
                <a:cs typeface="Arial" pitchFamily="34" charset="0"/>
              </a:rPr>
              <a:t>		</a:t>
            </a:r>
            <a:r>
              <a:rPr kumimoji="0" lang="ru-RU" sz="12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Леонид Корытный</a:t>
            </a:r>
            <a:r>
              <a:rPr kumimoji="0" lang="ru-RU" sz="1200" b="1" i="0" u="none" strike="noStrike" cap="none" normalizeH="0" baseline="0" dirty="0" smtClean="0">
                <a:ln>
                  <a:noFill/>
                </a:ln>
                <a:solidFill>
                  <a:srgbClr val="555555"/>
                </a:solidFill>
                <a:effectLst/>
                <a:latin typeface="Arial" pitchFamily="34" charset="0"/>
                <a:ea typeface="Times New Roman" pitchFamily="18" charset="0"/>
                <a:cs typeface="Arial" pitchFamily="34" charset="0"/>
              </a:rPr>
              <a:t>)</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sz="1600" b="1" i="1" dirty="0" smtClean="0">
                <a:solidFill>
                  <a:schemeClr val="bg1"/>
                </a:solidFill>
                <a:latin typeface="Arial" pitchFamily="34" charset="0"/>
                <a:ea typeface="Times New Roman" pitchFamily="18" charset="0"/>
                <a:cs typeface="Arial" pitchFamily="34" charset="0"/>
              </a:rPr>
              <a:t>	</a:t>
            </a:r>
            <a:r>
              <a:rPr kumimoji="0" lang="ru-RU" sz="1600" b="1" i="1" u="none" strike="noStrike" cap="none" normalizeH="0" baseline="0" dirty="0" smtClean="0">
                <a:ln>
                  <a:noFill/>
                </a:ln>
                <a:solidFill>
                  <a:schemeClr val="bg1"/>
                </a:solidFill>
                <a:effectLst/>
                <a:latin typeface="Arial" pitchFamily="34" charset="0"/>
                <a:ea typeface="Times New Roman" pitchFamily="18" charset="0"/>
                <a:cs typeface="Arial" pitchFamily="34" charset="0"/>
              </a:rPr>
              <a:t>Озеро Байкал </a:t>
            </a:r>
            <a:r>
              <a:rPr kumimoji="0" lang="ru-RU" sz="1600" b="1" i="1" u="none" strike="noStrike" cap="none" normalizeH="0" baseline="0" dirty="0" smtClean="0">
                <a:ln>
                  <a:noFill/>
                </a:ln>
                <a:solidFill>
                  <a:schemeClr val="bg1"/>
                </a:solidFill>
                <a:effectLst/>
                <a:latin typeface="Calibri"/>
                <a:ea typeface="Times New Roman" pitchFamily="18" charset="0"/>
                <a:cs typeface="Arial" pitchFamily="34" charset="0"/>
              </a:rPr>
              <a:t>—</a:t>
            </a:r>
            <a:r>
              <a:rPr kumimoji="0" lang="ru-RU" sz="1600" b="1" i="1"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всеобщее достояние, одна из самых известных мировых </a:t>
            </a:r>
            <a:endParaRPr kumimoji="0" lang="en-US" sz="1600" b="1" i="1" u="none" strike="noStrike" cap="none" normalizeH="0" baseline="0" dirty="0" smtClean="0">
              <a:ln>
                <a:noFill/>
              </a:ln>
              <a:solidFill>
                <a:schemeClr val="bg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bg1"/>
                </a:solidFill>
                <a:effectLst/>
                <a:latin typeface="Calibri"/>
                <a:ea typeface="Times New Roman" pitchFamily="18" charset="0"/>
                <a:cs typeface="Arial" pitchFamily="34" charset="0"/>
              </a:rPr>
              <a:t>	</a:t>
            </a:r>
            <a:r>
              <a:rPr kumimoji="0" lang="ru-RU" sz="1600" b="1" i="1" u="none" strike="noStrike" cap="none" normalizeH="0" baseline="0" dirty="0" smtClean="0">
                <a:ln>
                  <a:noFill/>
                </a:ln>
                <a:solidFill>
                  <a:schemeClr val="bg1"/>
                </a:solidFill>
                <a:effectLst/>
                <a:latin typeface="Calibri"/>
                <a:ea typeface="Times New Roman" pitchFamily="18" charset="0"/>
                <a:cs typeface="Arial" pitchFamily="34" charset="0"/>
              </a:rPr>
              <a:t>«</a:t>
            </a:r>
            <a:r>
              <a:rPr kumimoji="0" lang="ru-RU" sz="1600" b="1" i="1" u="none" strike="noStrike" cap="none" normalizeH="0" baseline="0" dirty="0" smtClean="0">
                <a:ln>
                  <a:noFill/>
                </a:ln>
                <a:solidFill>
                  <a:schemeClr val="bg1"/>
                </a:solidFill>
                <a:effectLst/>
                <a:latin typeface="Arial" pitchFamily="34" charset="0"/>
                <a:ea typeface="Times New Roman" pitchFamily="18" charset="0"/>
                <a:cs typeface="Arial" pitchFamily="34" charset="0"/>
              </a:rPr>
              <a:t>природных лабораторий</a:t>
            </a:r>
            <a:r>
              <a:rPr kumimoji="0" lang="ru-RU" sz="1600" b="1" i="1" u="none" strike="noStrike" cap="none" normalizeH="0" baseline="0" dirty="0" smtClean="0">
                <a:ln>
                  <a:noFill/>
                </a:ln>
                <a:solidFill>
                  <a:schemeClr val="bg1"/>
                </a:solidFill>
                <a:effectLst/>
                <a:latin typeface="Calibri"/>
                <a:ea typeface="Times New Roman" pitchFamily="18" charset="0"/>
                <a:cs typeface="Arial" pitchFamily="34" charset="0"/>
              </a:rPr>
              <a:t>»</a:t>
            </a:r>
            <a:r>
              <a:rPr kumimoji="0" lang="ru-RU" sz="1600" b="1" i="1" u="none" strike="noStrike" cap="none" normalizeH="0" baseline="0" dirty="0" smtClean="0">
                <a:ln>
                  <a:noFill/>
                </a:ln>
                <a:solidFill>
                  <a:schemeClr val="bg1"/>
                </a:solidFill>
                <a:effectLst/>
                <a:latin typeface="Arial" pitchFamily="34" charset="0"/>
                <a:ea typeface="Times New Roman" pitchFamily="18" charset="0"/>
                <a:cs typeface="Arial" pitchFamily="34" charset="0"/>
              </a:rPr>
              <a:t>,</a:t>
            </a:r>
            <a:r>
              <a:rPr kumimoji="0" lang="en-US" sz="1600" b="1" i="1"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a:t>
            </a:r>
            <a:r>
              <a:rPr kumimoji="0" lang="ru-RU" sz="1600" b="1" i="1"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однако оно постоянно находится в центре </a:t>
            </a:r>
            <a:endParaRPr kumimoji="0" lang="en-US" sz="1600" b="1" i="1" u="none" strike="noStrike" cap="none" normalizeH="0" baseline="0" dirty="0" smtClean="0">
              <a:ln>
                <a:noFill/>
              </a:ln>
              <a:solidFill>
                <a:schemeClr val="bg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a:t>
            </a:r>
            <a:r>
              <a:rPr kumimoji="0" lang="ru-RU" sz="1600" b="1" i="1" u="none" strike="noStrike" cap="none" normalizeH="0" baseline="0" dirty="0" smtClean="0">
                <a:ln>
                  <a:noFill/>
                </a:ln>
                <a:solidFill>
                  <a:schemeClr val="bg1"/>
                </a:solidFill>
                <a:effectLst/>
                <a:latin typeface="Arial" pitchFamily="34" charset="0"/>
                <a:ea typeface="Times New Roman" pitchFamily="18" charset="0"/>
                <a:cs typeface="Arial" pitchFamily="34" charset="0"/>
              </a:rPr>
              <a:t>экологических проблем.</a:t>
            </a:r>
            <a:endParaRPr kumimoji="0" lang="ru-RU" sz="16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600" b="0" i="0" u="none" strike="noStrike" cap="none" normalizeH="0" baseline="0" dirty="0" smtClean="0">
                <a:ln>
                  <a:noFill/>
                </a:ln>
                <a:solidFill>
                  <a:schemeClr val="tx1"/>
                </a:solidFill>
                <a:effectLst/>
                <a:latin typeface="Arial" pitchFamily="34"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r="100000" b="100000"/>
            </a:path>
            <a:tileRect l="-100000" t="-100000"/>
          </a:gradFill>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p:cNvPicPr>
            <a:picLocks noChangeAspect="1" noChangeArrowheads="1"/>
          </p:cNvPicPr>
          <p:nvPr/>
        </p:nvPicPr>
        <p:blipFill>
          <a:blip r:embed="rId2" cstate="print"/>
          <a:srcRect t="3486" r="2200"/>
          <a:stretch>
            <a:fillRect/>
          </a:stretch>
        </p:blipFill>
        <p:spPr bwMode="auto">
          <a:xfrm>
            <a:off x="179512" y="836712"/>
            <a:ext cx="8748464" cy="4923439"/>
          </a:xfrm>
          <a:prstGeom prst="rect">
            <a:avLst/>
          </a:prstGeom>
          <a:noFill/>
          <a:ln w="9525">
            <a:noFill/>
            <a:miter lim="800000"/>
            <a:headEnd/>
            <a:tailEnd/>
          </a:ln>
        </p:spPr>
      </p:pic>
      <p:sp>
        <p:nvSpPr>
          <p:cNvPr id="5" name="Прямоугольник 4"/>
          <p:cNvSpPr/>
          <p:nvPr/>
        </p:nvSpPr>
        <p:spPr>
          <a:xfrm>
            <a:off x="179512" y="5733256"/>
            <a:ext cx="8784976" cy="648072"/>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741368"/>
          </a:xfrm>
          <a:prstGeom prst="rect">
            <a:avLst/>
          </a:prstGeom>
          <a:solidFill>
            <a:schemeClr val="tx2">
              <a:lumMod val="7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25" name="Rectangle 1"/>
          <p:cNvSpPr>
            <a:spLocks noChangeArrowheads="1"/>
          </p:cNvSpPr>
          <p:nvPr/>
        </p:nvSpPr>
        <p:spPr bwMode="auto">
          <a:xfrm>
            <a:off x="539552" y="494985"/>
            <a:ext cx="7848872" cy="55707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1" i="0" u="sng" strike="noStrike" cap="none" normalizeH="0" baseline="0" dirty="0" smtClean="0">
                <a:ln>
                  <a:noFill/>
                </a:ln>
                <a:solidFill>
                  <a:schemeClr val="bg1"/>
                </a:solidFill>
                <a:effectLst/>
                <a:latin typeface="Calibri" pitchFamily="34" charset="0"/>
                <a:ea typeface="Times New Roman" pitchFamily="18" charset="0"/>
                <a:cs typeface="Times New Roman" pitchFamily="18" charset="0"/>
              </a:rPr>
              <a:t>1. Байкальский целлюлозно-бумажный комбинат (БЦБК)</a:t>
            </a:r>
            <a:endParaRPr kumimoji="0" lang="ru-RU" sz="20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bg1"/>
                </a:solidFill>
                <a:effectLst/>
                <a:latin typeface="Calibri" pitchFamily="34" charset="0"/>
                <a:ea typeface="Times New Roman" pitchFamily="18" charset="0"/>
                <a:cs typeface="Times New Roman" pitchFamily="18" charset="0"/>
              </a:rPr>
              <a:t>Самая известная и долгоиграющая история, подробно описанная мною в научно-популярной книге «Эхо эколого-экономических скандалов», изданной в 2011 году. Сейчас все понимают, что размещение на берегу озера крупного предприятия было ошибкой, но чтобы исправить ее, потребовалось более полувека. Только в 2013 году это свершилось, комбинат закрыли, но проблемы не кончились, наоборот, обострились. Во-первых, закрытие градообразующего предприятия 17-тысячного города привело к резкому обострению социальных проблем, прежде всего в занятости населения и инфраструктуре города. Во-вторых, остались заполненные отходами бассейны-карты, и уже несколько лет не могут выбрать технологию их утилизации, хотя деньги для этого выделены, а отпущенное время давно кончилось. Наконец, эти </a:t>
            </a:r>
            <a:r>
              <a:rPr kumimoji="0" lang="ru-RU" sz="1400" b="0" i="0" u="none" strike="noStrike" cap="none" normalizeH="0" baseline="0" dirty="0" err="1" smtClean="0">
                <a:ln>
                  <a:noFill/>
                </a:ln>
                <a:solidFill>
                  <a:schemeClr val="bg1"/>
                </a:solidFill>
                <a:effectLst/>
                <a:latin typeface="Calibri" pitchFamily="34" charset="0"/>
                <a:ea typeface="Times New Roman" pitchFamily="18" charset="0"/>
                <a:cs typeface="Times New Roman" pitchFamily="18" charset="0"/>
              </a:rPr>
              <a:t>отходохранилища</a:t>
            </a:r>
            <a:r>
              <a:rPr kumimoji="0" lang="ru-RU" sz="1400" b="0" i="0" u="none" strike="noStrike" cap="none" normalizeH="0" baseline="0" dirty="0" smtClean="0">
                <a:ln>
                  <a:noFill/>
                </a:ln>
                <a:solidFill>
                  <a:schemeClr val="bg1"/>
                </a:solidFill>
                <a:effectLst/>
                <a:latin typeface="Calibri" pitchFamily="34" charset="0"/>
                <a:ea typeface="Times New Roman" pitchFamily="18" charset="0"/>
                <a:cs typeface="Times New Roman" pitchFamily="18" charset="0"/>
              </a:rPr>
              <a:t> находятся под постоянной угрозой схода селевых потоков с </a:t>
            </a:r>
            <a:r>
              <a:rPr kumimoji="0" lang="ru-RU" sz="1400" b="0" i="0" u="none" strike="noStrike" cap="none" normalizeH="0" baseline="0" dirty="0" err="1" smtClean="0">
                <a:ln>
                  <a:noFill/>
                </a:ln>
                <a:solidFill>
                  <a:schemeClr val="bg1"/>
                </a:solidFill>
                <a:effectLst/>
                <a:latin typeface="Calibri" pitchFamily="34" charset="0"/>
                <a:ea typeface="Times New Roman" pitchFamily="18" charset="0"/>
                <a:cs typeface="Times New Roman" pitchFamily="18" charset="0"/>
              </a:rPr>
              <a:t>Хамар-Дабана</a:t>
            </a:r>
            <a:r>
              <a:rPr kumimoji="0" lang="ru-RU" sz="1400" b="0" i="0" u="none" strike="noStrike" cap="none" normalizeH="0" baseline="0" dirty="0" smtClean="0">
                <a:ln>
                  <a:noFill/>
                </a:ln>
                <a:solidFill>
                  <a:schemeClr val="bg1"/>
                </a:solidFill>
                <a:effectLst/>
                <a:latin typeface="Calibri" pitchFamily="34" charset="0"/>
                <a:ea typeface="Times New Roman" pitchFamily="18" charset="0"/>
                <a:cs typeface="Times New Roman" pitchFamily="18" charset="0"/>
              </a:rPr>
              <a:t>, где селевых материалов с 1971 года накопилось предостаточно. Один катастрофический ливень — и всё окажется в Байкале — мало не покажется! Еще несколько лет назад иркутскими учеными были подготовлены </a:t>
            </a:r>
            <a:r>
              <a:rPr kumimoji="0" lang="ru-RU" sz="1400" b="0" i="0" u="none" strike="noStrike" cap="none" normalizeH="0" baseline="0" dirty="0" err="1" smtClean="0">
                <a:ln>
                  <a:noFill/>
                </a:ln>
                <a:solidFill>
                  <a:schemeClr val="bg1"/>
                </a:solidFill>
                <a:effectLst/>
                <a:latin typeface="Calibri" pitchFamily="34" charset="0"/>
                <a:ea typeface="Times New Roman" pitchFamily="18" charset="0"/>
                <a:cs typeface="Times New Roman" pitchFamily="18" charset="0"/>
              </a:rPr>
              <a:t>предпроектные</a:t>
            </a:r>
            <a:r>
              <a:rPr kumimoji="0" lang="ru-RU" sz="1400" b="0" i="0" u="none" strike="noStrike" cap="none" normalizeH="0" baseline="0" dirty="0" smtClean="0">
                <a:ln>
                  <a:noFill/>
                </a:ln>
                <a:solidFill>
                  <a:schemeClr val="bg1"/>
                </a:solidFill>
                <a:effectLst/>
                <a:latin typeface="Calibri" pitchFamily="34" charset="0"/>
                <a:ea typeface="Times New Roman" pitchFamily="18" charset="0"/>
                <a:cs typeface="Times New Roman" pitchFamily="18" charset="0"/>
              </a:rPr>
              <a:t> материалы для организации </a:t>
            </a:r>
            <a:r>
              <a:rPr kumimoji="0" lang="ru-RU" sz="1400" b="0" i="0" u="none" strike="noStrike" cap="none" normalizeH="0" baseline="0" dirty="0" err="1" smtClean="0">
                <a:ln>
                  <a:noFill/>
                </a:ln>
                <a:solidFill>
                  <a:schemeClr val="bg1"/>
                </a:solidFill>
                <a:effectLst/>
                <a:latin typeface="Calibri" pitchFamily="34" charset="0"/>
                <a:ea typeface="Times New Roman" pitchFamily="18" charset="0"/>
                <a:cs typeface="Times New Roman" pitchFamily="18" charset="0"/>
              </a:rPr>
              <a:t>селезащиты</a:t>
            </a:r>
            <a:r>
              <a:rPr kumimoji="0" lang="ru-RU" sz="1400" b="0" i="0" u="none" strike="noStrike" cap="none" normalizeH="0" baseline="0" dirty="0" smtClean="0">
                <a:ln>
                  <a:noFill/>
                </a:ln>
                <a:solidFill>
                  <a:schemeClr val="bg1"/>
                </a:solidFill>
                <a:effectLst/>
                <a:latin typeface="Calibri" pitchFamily="34" charset="0"/>
                <a:ea typeface="Times New Roman" pitchFamily="18" charset="0"/>
                <a:cs typeface="Times New Roman" pitchFamily="18" charset="0"/>
              </a:rPr>
              <a:t>, но, как выяснилось недавно, такие же материалы были заказаны зачем-то в институт на Северном Кавказе. Что, по-прежнему «нет пророка в своем отечестве»? Пожалуй, это сейчас самая большая угроза для великого озера, и с каждым днем вероятность ее, увы, увеличивается. Ущерб для качества воды озера за все десятилетия работы БЦБК распространился на площадь не более 20 км2 (в том числе благодаря работе одних их лучших в мире технологий очистки), и масштаб этого ущерба не идет ни в какое сравнение с нынешними бедами загрязнения озера…</a:t>
            </a:r>
            <a:r>
              <a:rPr kumimoji="0" lang="en-US" sz="1400" b="0" i="0" u="none" strike="noStrike" cap="none" normalizeH="0" baseline="0" dirty="0" smtClean="0">
                <a:ln>
                  <a:noFill/>
                </a:ln>
                <a:solidFill>
                  <a:schemeClr val="bg1"/>
                </a:solidFill>
                <a:effectLst/>
                <a:latin typeface="Calibri" pitchFamily="34" charset="0"/>
                <a:ea typeface="Times New Roman" pitchFamily="18"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lang="en-US" sz="1400" dirty="0" smtClean="0">
              <a:solidFill>
                <a:schemeClr val="bg1"/>
              </a:solidFill>
              <a:latin typeface="Calibri" pitchFamily="34" charset="0"/>
              <a:cs typeface="Times New Roman" pitchFamily="18" charset="0"/>
            </a:endParaRPr>
          </a:p>
          <a:p>
            <a:pPr algn="just" eaLnBrk="0" fontAlgn="base" hangingPunct="0">
              <a:spcBef>
                <a:spcPct val="0"/>
              </a:spcBef>
              <a:spcAft>
                <a:spcPct val="0"/>
              </a:spcAft>
            </a:pPr>
            <a:endParaRPr lang="en-US" sz="1400" b="1" u="sng" dirty="0" smtClean="0">
              <a:solidFill>
                <a:schemeClr val="bg1"/>
              </a:solidFill>
            </a:endParaRPr>
          </a:p>
          <a:p>
            <a:pPr algn="just" eaLnBrk="0" fontAlgn="base" hangingPunct="0">
              <a:spcBef>
                <a:spcPct val="0"/>
              </a:spcBef>
              <a:spcAft>
                <a:spcPct val="0"/>
              </a:spcAft>
            </a:pPr>
            <a:endParaRPr lang="en-US" sz="1400" b="1" u="sng" dirty="0" smtClean="0">
              <a:solidFill>
                <a:schemeClr val="bg1"/>
              </a:solidFill>
            </a:endParaRPr>
          </a:p>
          <a:p>
            <a:pPr algn="just" eaLnBrk="0" fontAlgn="base" hangingPunct="0">
              <a:spcBef>
                <a:spcPct val="0"/>
              </a:spcBef>
              <a:spcAft>
                <a:spcPct val="0"/>
              </a:spcAft>
            </a:pPr>
            <a:r>
              <a:rPr lang="ru-RU" sz="1400" b="1" u="sng" dirty="0" smtClean="0">
                <a:solidFill>
                  <a:schemeClr val="bg1"/>
                </a:solidFill>
              </a:rPr>
              <a:t>https://www.trv-science.ru/2019/05/letopis-baikalskix-trevog/</a:t>
            </a:r>
            <a:endParaRPr lang="ru-RU" sz="1400" dirty="0" smtClean="0">
              <a:solidFill>
                <a:schemeClr val="bg1"/>
              </a:solidFill>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bg1"/>
              </a:solidFill>
              <a:effectLst/>
              <a:latin typeface="Arial" pitchFamily="34" charset="0"/>
              <a:cs typeface="Arial" pitchFamily="34" charset="0"/>
            </a:endParaRPr>
          </a:p>
        </p:txBody>
      </p:sp>
      <p:cxnSp>
        <p:nvCxnSpPr>
          <p:cNvPr id="6" name="Прямая со стрелкой 5"/>
          <p:cNvCxnSpPr/>
          <p:nvPr/>
        </p:nvCxnSpPr>
        <p:spPr>
          <a:xfrm flipH="1">
            <a:off x="3851920" y="4941168"/>
            <a:ext cx="576064" cy="64807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accent5">
              <a:lumMod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626" name="Rectangle 2"/>
          <p:cNvSpPr>
            <a:spLocks noChangeArrowheads="1"/>
          </p:cNvSpPr>
          <p:nvPr/>
        </p:nvSpPr>
        <p:spPr bwMode="auto">
          <a:xfrm>
            <a:off x="1403648" y="990354"/>
            <a:ext cx="7740352"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bg1"/>
                </a:solidFill>
                <a:effectLst/>
                <a:latin typeface="inherit"/>
                <a:ea typeface="Times New Roman" pitchFamily="18" charset="0"/>
                <a:cs typeface="Times New Roman" pitchFamily="18" charset="0"/>
              </a:rPr>
              <a:t>Байкал: повторится ли </a:t>
            </a:r>
            <a:r>
              <a:rPr kumimoji="0" lang="ru-RU" sz="2800" b="1" i="0" u="none" strike="noStrike" cap="none" normalizeH="0" baseline="0" dirty="0" err="1" smtClean="0">
                <a:ln>
                  <a:noFill/>
                </a:ln>
                <a:solidFill>
                  <a:schemeClr val="bg1"/>
                </a:solidFill>
                <a:effectLst/>
                <a:latin typeface="inherit"/>
                <a:ea typeface="Times New Roman" pitchFamily="18" charset="0"/>
                <a:cs typeface="Times New Roman" pitchFamily="18" charset="0"/>
              </a:rPr>
              <a:t>мегацунами</a:t>
            </a:r>
            <a:r>
              <a:rPr kumimoji="0" lang="ru-RU" sz="2800" b="1" i="0" u="none" strike="noStrike" cap="none" normalizeH="0" baseline="0" dirty="0" smtClean="0">
                <a:ln>
                  <a:noFill/>
                </a:ln>
                <a:solidFill>
                  <a:schemeClr val="bg1"/>
                </a:solidFill>
                <a:effectLst/>
                <a:latin typeface="inherit"/>
                <a:ea typeface="Times New Roman" pitchFamily="18" charset="0"/>
                <a:cs typeface="Times New Roman" pitchFamily="18" charset="0"/>
              </a:rPr>
              <a:t>?</a:t>
            </a:r>
            <a:endParaRPr kumimoji="0" lang="ru-RU" sz="6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Рисунок 3" descr="https://i0.wp.com/trv-science.ru/uploads/218-0035.jpg?resize=200%2C200&amp;ssl=1">
            <a:hlinkClick r:id="rId2" tooltip="&quot;&quot;"/>
          </p:cNvPr>
          <p:cNvPicPr>
            <a:picLocks noChangeAspect="1"/>
          </p:cNvPicPr>
          <p:nvPr/>
        </p:nvPicPr>
        <p:blipFill>
          <a:blip r:embed="rId3" cstate="print"/>
          <a:srcRect/>
          <a:stretch>
            <a:fillRect/>
          </a:stretch>
        </p:blipFill>
        <p:spPr bwMode="auto">
          <a:xfrm>
            <a:off x="734254" y="1772816"/>
            <a:ext cx="720080" cy="720080"/>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627" name="Rectangle 3"/>
          <p:cNvSpPr>
            <a:spLocks noChangeArrowheads="1"/>
          </p:cNvSpPr>
          <p:nvPr/>
        </p:nvSpPr>
        <p:spPr bwMode="auto">
          <a:xfrm rot="10800000" flipV="1">
            <a:off x="1547664" y="2194929"/>
            <a:ext cx="7056784" cy="161582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Ольга Орлова</a:t>
            </a:r>
            <a:endParaRPr kumimoji="0" lang="ru-RU" sz="6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b="1" i="1" u="none" strike="noStrike" cap="none" normalizeH="0" baseline="0" dirty="0" smtClean="0">
                <a:ln>
                  <a:noFill/>
                </a:ln>
                <a:solidFill>
                  <a:schemeClr val="bg1"/>
                </a:solidFill>
                <a:effectLst/>
                <a:latin typeface="Arial Narrow" pitchFamily="34" charset="0"/>
                <a:ea typeface="Times New Roman" pitchFamily="18" charset="0"/>
                <a:cs typeface="Arial" pitchFamily="34" charset="0"/>
              </a:rPr>
              <a:t>Мы привыкли считать Сибирь стабильным регионом, которому не грозят ни землетрясения, ни цунами. Однако геофизики утверждают, что это не так. Почему? И какие выводы нам следует сделать? Об этом</a:t>
            </a:r>
            <a:r>
              <a:rPr kumimoji="0" lang="ru-RU" b="1" i="1" u="none" strike="noStrike" cap="none" normalizeH="0" baseline="0" dirty="0" smtClean="0">
                <a:ln>
                  <a:noFill/>
                </a:ln>
                <a:solidFill>
                  <a:schemeClr val="bg1"/>
                </a:solidFill>
                <a:effectLst/>
                <a:latin typeface="Calibri"/>
                <a:ea typeface="Times New Roman" pitchFamily="18" charset="0"/>
                <a:cs typeface="Arial" pitchFamily="34" charset="0"/>
              </a:rPr>
              <a:t> </a:t>
            </a:r>
            <a:r>
              <a:rPr kumimoji="0" lang="ru-RU" b="1" i="1" u="none" strike="noStrike" cap="none" normalizeH="0" baseline="0" dirty="0" smtClean="0">
                <a:ln>
                  <a:noFill/>
                </a:ln>
                <a:solidFill>
                  <a:schemeClr val="bg1"/>
                </a:solidFill>
                <a:effectLst/>
                <a:latin typeface="Arial Narrow" pitchFamily="34" charset="0"/>
                <a:ea typeface="Times New Roman" pitchFamily="18" charset="0"/>
                <a:cs typeface="Arial" pitchFamily="34" charset="0"/>
              </a:rPr>
              <a:t>Ольга Орлова</a:t>
            </a:r>
            <a:r>
              <a:rPr kumimoji="0" lang="ru-RU" b="1" i="1" u="none" strike="noStrike" cap="none" normalizeH="0" baseline="0" dirty="0" smtClean="0">
                <a:ln>
                  <a:noFill/>
                </a:ln>
                <a:solidFill>
                  <a:schemeClr val="bg1"/>
                </a:solidFill>
                <a:effectLst/>
                <a:latin typeface="Calibri"/>
                <a:ea typeface="Times New Roman" pitchFamily="18" charset="0"/>
                <a:cs typeface="Arial" pitchFamily="34" charset="0"/>
              </a:rPr>
              <a:t> </a:t>
            </a:r>
            <a:r>
              <a:rPr kumimoji="0" lang="ru-RU" b="1" i="1" u="none" strike="noStrike" cap="none" normalizeH="0" baseline="0" dirty="0" smtClean="0">
                <a:ln>
                  <a:noFill/>
                </a:ln>
                <a:solidFill>
                  <a:schemeClr val="bg1"/>
                </a:solidFill>
                <a:effectLst/>
                <a:latin typeface="Arial Narrow" pitchFamily="34" charset="0"/>
                <a:ea typeface="Times New Roman" pitchFamily="18" charset="0"/>
                <a:cs typeface="Arial" pitchFamily="34" charset="0"/>
              </a:rPr>
              <a:t>беседует с</a:t>
            </a:r>
            <a:r>
              <a:rPr kumimoji="0" lang="ru-RU" b="1" i="1" u="none" strike="noStrike" cap="none" normalizeH="0" baseline="0" dirty="0" smtClean="0">
                <a:ln>
                  <a:noFill/>
                </a:ln>
                <a:solidFill>
                  <a:schemeClr val="bg1"/>
                </a:solidFill>
                <a:effectLst/>
                <a:latin typeface="Calibri"/>
                <a:ea typeface="Times New Roman" pitchFamily="18" charset="0"/>
                <a:cs typeface="Arial" pitchFamily="34" charset="0"/>
              </a:rPr>
              <a:t> </a:t>
            </a:r>
            <a:r>
              <a:rPr kumimoji="0" lang="ru-RU" b="1" i="1" u="none" strike="noStrike" cap="none" normalizeH="0" baseline="0" dirty="0" smtClean="0">
                <a:ln>
                  <a:noFill/>
                </a:ln>
                <a:solidFill>
                  <a:schemeClr val="bg1"/>
                </a:solidFill>
                <a:effectLst/>
                <a:latin typeface="Arial Narrow" pitchFamily="34" charset="0"/>
                <a:ea typeface="Times New Roman" pitchFamily="18" charset="0"/>
                <a:cs typeface="Arial" pitchFamily="34" charset="0"/>
              </a:rPr>
              <a:t>Алексеем Ивановым, зам. директора по научной работе Института земной коры СО РАН.</a:t>
            </a:r>
            <a:endParaRPr kumimoji="0" lang="ru-RU" b="0" i="0" u="none" strike="noStrike" cap="none" normalizeH="0" baseline="0" dirty="0" smtClean="0">
              <a:ln>
                <a:noFill/>
              </a:ln>
              <a:solidFill>
                <a:schemeClr val="bg1"/>
              </a:solidFill>
              <a:effectLst/>
              <a:latin typeface="Arial" pitchFamily="34" charset="0"/>
              <a:cs typeface="Arial" pitchFamily="34" charset="0"/>
            </a:endParaRPr>
          </a:p>
        </p:txBody>
      </p:sp>
      <p:sp>
        <p:nvSpPr>
          <p:cNvPr id="2662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7" name="Рисунок 6" descr="https://i0.wp.com/trv-science.ru/uploads/AlexeiIvanov.jpg?resize=375%2C375&amp;ssl=1">
            <a:hlinkClick r:id="rId4" tooltip="&quot;&quot;"/>
          </p:cNvPr>
          <p:cNvPicPr>
            <a:picLocks noChangeAspect="1"/>
          </p:cNvPicPr>
          <p:nvPr/>
        </p:nvPicPr>
        <p:blipFill>
          <a:blip r:embed="rId5" cstate="print"/>
          <a:srcRect/>
          <a:stretch>
            <a:fillRect/>
          </a:stretch>
        </p:blipFill>
        <p:spPr bwMode="auto">
          <a:xfrm>
            <a:off x="755576" y="3717032"/>
            <a:ext cx="820678" cy="820678"/>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630" name="Rectangle 6"/>
          <p:cNvSpPr>
            <a:spLocks noChangeArrowheads="1"/>
          </p:cNvSpPr>
          <p:nvPr/>
        </p:nvSpPr>
        <p:spPr bwMode="auto">
          <a:xfrm>
            <a:off x="1619672" y="3930955"/>
            <a:ext cx="7056784" cy="2446824"/>
          </a:xfrm>
          <a:prstGeom prst="rect">
            <a:avLst/>
          </a:prstGeom>
          <a:solidFill>
            <a:schemeClr val="accent5">
              <a:lumMod val="5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Алексей Иванов</a:t>
            </a:r>
            <a:r>
              <a:rPr kumimoji="0" lang="ru-RU" sz="9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1" i="1" u="none" strike="noStrike" cap="none" normalizeH="0" baseline="0" dirty="0" smtClean="0">
                <a:ln>
                  <a:noFill/>
                </a:ln>
                <a:solidFill>
                  <a:schemeClr val="bg1"/>
                </a:solidFill>
                <a:effectLst/>
                <a:latin typeface="Arial Narrow" pitchFamily="34" charset="0"/>
                <a:ea typeface="Times New Roman" pitchFamily="18" charset="0"/>
                <a:cs typeface="Arial" pitchFamily="34" charset="0"/>
              </a:rPr>
              <a:t>Алексей Иванов родился в 1971 году в Иркутске. В 1993-м окончил геологический факультет Иркутского государственного университета. С ­1993-го работает в Институте земной коры Сибирского отделения РАН. В 1997-м защитил кандидатскую диссертацию, в 2011-м — докторскую. Изучал вулканизм Африки, Австралии, Китая, Камчатки, Монголии и Сибири. Специалист в области радиоизотопного датирования и геохимии вулканических пород. Работал в научных лабораториях Бельгии, США, Австралии и Китая. Автор более 100 научных публикаций, в том числе 5 монографий</a:t>
            </a:r>
            <a:r>
              <a:rPr kumimoji="0" lang="ru-RU" sz="1400" i="0" u="none" strike="noStrike" cap="none" normalizeH="0" baseline="0" dirty="0" smtClean="0">
                <a:ln>
                  <a:noFill/>
                </a:ln>
                <a:solidFill>
                  <a:srgbClr val="000000"/>
                </a:solidFill>
                <a:effectLst/>
                <a:latin typeface="Arial Narrow" pitchFamily="34" charset="0"/>
                <a:ea typeface="Times New Roman" pitchFamily="18" charset="0"/>
                <a:cs typeface="Arial" pitchFamily="34" charset="0"/>
              </a:rPr>
              <a:t>.</a:t>
            </a:r>
            <a:endParaRPr kumimoji="0" lang="ru-RU" sz="1400" i="0" u="none" strike="noStrike" cap="none" normalizeH="0" baseline="0" dirty="0" smtClean="0">
              <a:ln>
                <a:noFill/>
              </a:ln>
              <a:solidFill>
                <a:schemeClr val="tx1"/>
              </a:solidFill>
              <a:effectLst/>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accent5">
              <a:lumMod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601" name="Rectangle 1"/>
          <p:cNvSpPr>
            <a:spLocks noChangeArrowheads="1"/>
          </p:cNvSpPr>
          <p:nvPr/>
        </p:nvSpPr>
        <p:spPr bwMode="auto">
          <a:xfrm>
            <a:off x="323528" y="221777"/>
            <a:ext cx="8496944" cy="66787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bg1"/>
                </a:solidFill>
                <a:effectLst/>
                <a:latin typeface="Calibri"/>
                <a:ea typeface="Times New Roman" pitchFamily="18" charset="0"/>
                <a:cs typeface="Arial" pitchFamily="34" charset="0"/>
              </a:rPr>
              <a:t>— </a:t>
            </a:r>
            <a:r>
              <a:rPr kumimoji="0" lang="ru-RU" sz="14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Алексей, россияне уже привыкли, что ураганы, извержения вулканов, подводные землетрясения, которые порождают цунами, </a:t>
            </a:r>
            <a:r>
              <a:rPr kumimoji="0" lang="ru-RU" sz="1400" b="1" i="0" u="none" strike="noStrike" cap="none" normalizeH="0" baseline="0" dirty="0" smtClean="0">
                <a:ln>
                  <a:noFill/>
                </a:ln>
                <a:solidFill>
                  <a:schemeClr val="bg1"/>
                </a:solidFill>
                <a:effectLst/>
                <a:latin typeface="Calibri"/>
                <a:ea typeface="Times New Roman" pitchFamily="18" charset="0"/>
                <a:cs typeface="Arial" pitchFamily="34" charset="0"/>
              </a:rPr>
              <a:t>—</a:t>
            </a:r>
            <a:r>
              <a:rPr kumimoji="0" lang="ru-RU" sz="14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всё это не про нас. Однако работы ученых последних лет опровергают наш оптимизм и</a:t>
            </a:r>
            <a:r>
              <a:rPr kumimoji="0" lang="ru-RU" sz="1400" b="1" i="0" u="none" strike="noStrike" cap="none" normalizeH="0" baseline="0" dirty="0" smtClean="0">
                <a:ln>
                  <a:noFill/>
                </a:ln>
                <a:solidFill>
                  <a:schemeClr val="bg1"/>
                </a:solidFill>
                <a:effectLst/>
                <a:latin typeface="Calibri"/>
                <a:ea typeface="Times New Roman" pitchFamily="18" charset="0"/>
                <a:cs typeface="Arial" pitchFamily="34" charset="0"/>
              </a:rPr>
              <a:t> </a:t>
            </a:r>
            <a:r>
              <a:rPr kumimoji="0" lang="ru-RU" sz="14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нарушают наше спокойствие. Оказывается, цунами может произойти даже в</a:t>
            </a:r>
            <a:r>
              <a:rPr kumimoji="0" lang="ru-RU" sz="1400" b="1" i="0" u="none" strike="noStrike" cap="none" normalizeH="0" baseline="0" dirty="0" smtClean="0">
                <a:ln>
                  <a:noFill/>
                </a:ln>
                <a:solidFill>
                  <a:schemeClr val="bg1"/>
                </a:solidFill>
                <a:effectLst/>
                <a:latin typeface="Calibri"/>
                <a:ea typeface="Times New Roman" pitchFamily="18" charset="0"/>
                <a:cs typeface="Arial" pitchFamily="34" charset="0"/>
              </a:rPr>
              <a:t> </a:t>
            </a:r>
            <a:r>
              <a:rPr kumimoji="0" lang="ru-RU" sz="14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Сибири. Почему?</a:t>
            </a:r>
            <a:endParaRPr kumimoji="0" lang="ru-RU" sz="14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Calibri"/>
                <a:ea typeface="Times New Roman" pitchFamily="18" charset="0"/>
                <a:cs typeface="Arial" pitchFamily="34" charset="0"/>
              </a:rPr>
              <a:t>—</a:t>
            </a:r>
            <a:r>
              <a:rPr kumimoji="0" lang="ru-RU" sz="1600" b="1" i="0" u="none" strike="noStrike" cap="none" normalizeH="0" baseline="0" dirty="0" smtClean="0">
                <a:ln>
                  <a:noFill/>
                </a:ln>
                <a:solidFill>
                  <a:schemeClr val="bg1"/>
                </a:solidFill>
                <a:effectLst/>
                <a:latin typeface="Arial Narrow" pitchFamily="34" charset="0"/>
                <a:ea typeface="Times New Roman" pitchFamily="18" charset="0"/>
                <a:cs typeface="Arial" pitchFamily="34" charset="0"/>
              </a:rPr>
              <a:t> На самом деле в</a:t>
            </a:r>
            <a:r>
              <a:rPr kumimoji="0" lang="ru-RU" sz="1600" b="1" i="0" u="none" strike="noStrike" cap="none" normalizeH="0" baseline="0" dirty="0" smtClean="0">
                <a:ln>
                  <a:noFill/>
                </a:ln>
                <a:solidFill>
                  <a:schemeClr val="bg1"/>
                </a:solidFill>
                <a:effectLst/>
                <a:latin typeface="Calibri"/>
                <a:ea typeface="Times New Roman" pitchFamily="18" charset="0"/>
                <a:cs typeface="Arial" pitchFamily="34" charset="0"/>
              </a:rPr>
              <a:t> </a:t>
            </a:r>
            <a:r>
              <a:rPr kumimoji="0" lang="ru-RU" sz="1600" b="1" i="0" u="none" strike="noStrike" cap="none" normalizeH="0" baseline="0" dirty="0" smtClean="0">
                <a:ln>
                  <a:noFill/>
                </a:ln>
                <a:solidFill>
                  <a:schemeClr val="bg1"/>
                </a:solidFill>
                <a:effectLst/>
                <a:latin typeface="Arial Narrow" pitchFamily="34" charset="0"/>
                <a:ea typeface="Times New Roman" pitchFamily="18" charset="0"/>
                <a:cs typeface="Arial" pitchFamily="34" charset="0"/>
              </a:rPr>
              <a:t>любом водоеме может быть цунами, если в</a:t>
            </a:r>
            <a:r>
              <a:rPr kumimoji="0" lang="ru-RU" sz="1600" b="1" i="0" u="none" strike="noStrike" cap="none" normalizeH="0" baseline="0" dirty="0" smtClean="0">
                <a:ln>
                  <a:noFill/>
                </a:ln>
                <a:solidFill>
                  <a:schemeClr val="bg1"/>
                </a:solidFill>
                <a:effectLst/>
                <a:latin typeface="Calibri"/>
                <a:ea typeface="Times New Roman" pitchFamily="18" charset="0"/>
                <a:cs typeface="Arial" pitchFamily="34" charset="0"/>
              </a:rPr>
              <a:t> </a:t>
            </a:r>
            <a:r>
              <a:rPr kumimoji="0" lang="ru-RU" sz="1600" b="1" i="0" u="none" strike="noStrike" cap="none" normalizeH="0" baseline="0" dirty="0" smtClean="0">
                <a:ln>
                  <a:noFill/>
                </a:ln>
                <a:solidFill>
                  <a:schemeClr val="bg1"/>
                </a:solidFill>
                <a:effectLst/>
                <a:latin typeface="Arial Narrow" pitchFamily="34" charset="0"/>
                <a:ea typeface="Times New Roman" pitchFamily="18" charset="0"/>
                <a:cs typeface="Arial" pitchFamily="34" charset="0"/>
              </a:rPr>
              <a:t>воду упадет большая масса: допустим, рухнет большая скала, сойдет оползень или ледовая масса.</a:t>
            </a:r>
            <a:endParaRPr kumimoji="0" lang="ru-RU" sz="16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Calibri"/>
                <a:ea typeface="Times New Roman" pitchFamily="18" charset="0"/>
                <a:cs typeface="Arial" pitchFamily="34" charset="0"/>
              </a:rPr>
              <a:t>— </a:t>
            </a:r>
            <a:r>
              <a:rPr kumimoji="0" lang="ru-RU" sz="1600" b="1" i="0" u="none" strike="noStrike" cap="none" normalizeH="0" baseline="0" dirty="0" smtClean="0">
                <a:ln>
                  <a:noFill/>
                </a:ln>
                <a:solidFill>
                  <a:schemeClr val="bg1"/>
                </a:solidFill>
                <a:effectLst/>
                <a:latin typeface="Arial Narrow" pitchFamily="34" charset="0"/>
                <a:ea typeface="Times New Roman" pitchFamily="18" charset="0"/>
                <a:cs typeface="Arial" pitchFamily="34" charset="0"/>
              </a:rPr>
              <a:t>Мы думали, что в</a:t>
            </a:r>
            <a:r>
              <a:rPr kumimoji="0" lang="ru-RU" sz="1600" b="1" i="0" u="none" strike="noStrike" cap="none" normalizeH="0" baseline="0" dirty="0" smtClean="0">
                <a:ln>
                  <a:noFill/>
                </a:ln>
                <a:solidFill>
                  <a:schemeClr val="bg1"/>
                </a:solidFill>
                <a:effectLst/>
                <a:latin typeface="Calibri"/>
                <a:ea typeface="Times New Roman" pitchFamily="18" charset="0"/>
                <a:cs typeface="Arial" pitchFamily="34" charset="0"/>
              </a:rPr>
              <a:t> </a:t>
            </a:r>
            <a:r>
              <a:rPr kumimoji="0" lang="ru-RU" sz="1600" b="1" i="0" u="none" strike="noStrike" cap="none" normalizeH="0" baseline="0" dirty="0" smtClean="0">
                <a:ln>
                  <a:noFill/>
                </a:ln>
                <a:solidFill>
                  <a:schemeClr val="bg1"/>
                </a:solidFill>
                <a:effectLst/>
                <a:latin typeface="Arial Narrow" pitchFamily="34" charset="0"/>
                <a:ea typeface="Times New Roman" pitchFamily="18" charset="0"/>
                <a:cs typeface="Arial" pitchFamily="34" charset="0"/>
              </a:rPr>
              <a:t>пресных водах это невозможно</a:t>
            </a:r>
            <a:r>
              <a:rPr kumimoji="0" lang="ru-RU" sz="1600" b="1" i="0" u="none" strike="noStrike" cap="none" normalizeH="0" baseline="0" dirty="0" smtClean="0">
                <a:ln>
                  <a:noFill/>
                </a:ln>
                <a:solidFill>
                  <a:schemeClr val="bg1"/>
                </a:solidFill>
                <a:effectLst/>
                <a:latin typeface="Calibri"/>
                <a:ea typeface="Times New Roman" pitchFamily="18" charset="0"/>
                <a:cs typeface="Arial" pitchFamily="34" charset="0"/>
              </a:rPr>
              <a:t>…</a:t>
            </a:r>
            <a:endParaRPr kumimoji="0" lang="ru-RU" sz="16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Calibri"/>
                <a:ea typeface="Times New Roman" pitchFamily="18" charset="0"/>
                <a:cs typeface="Arial" pitchFamily="34" charset="0"/>
              </a:rPr>
              <a:t>—</a:t>
            </a:r>
            <a:r>
              <a:rPr kumimoji="0" lang="ru-RU" sz="1600" b="1" i="0" u="none" strike="noStrike" cap="none" normalizeH="0" baseline="0" dirty="0" smtClean="0">
                <a:ln>
                  <a:noFill/>
                </a:ln>
                <a:solidFill>
                  <a:schemeClr val="bg1"/>
                </a:solidFill>
                <a:effectLst/>
                <a:latin typeface="Arial Narrow" pitchFamily="34" charset="0"/>
                <a:ea typeface="Times New Roman" pitchFamily="18" charset="0"/>
                <a:cs typeface="Arial" pitchFamily="34" charset="0"/>
              </a:rPr>
              <a:t> К примеру, есть такая река Бурея в</a:t>
            </a:r>
            <a:r>
              <a:rPr kumimoji="0" lang="ru-RU" sz="1600" b="1" i="0" u="none" strike="noStrike" cap="none" normalizeH="0" baseline="0" dirty="0" smtClean="0">
                <a:ln>
                  <a:noFill/>
                </a:ln>
                <a:solidFill>
                  <a:schemeClr val="bg1"/>
                </a:solidFill>
                <a:effectLst/>
                <a:latin typeface="Calibri"/>
                <a:ea typeface="Times New Roman" pitchFamily="18" charset="0"/>
                <a:cs typeface="Arial" pitchFamily="34" charset="0"/>
              </a:rPr>
              <a:t> </a:t>
            </a:r>
            <a:r>
              <a:rPr kumimoji="0" lang="ru-RU" sz="1600" b="1" i="0" u="none" strike="noStrike" cap="none" normalizeH="0" baseline="0" dirty="0" smtClean="0">
                <a:ln>
                  <a:noFill/>
                </a:ln>
                <a:solidFill>
                  <a:schemeClr val="bg1"/>
                </a:solidFill>
                <a:effectLst/>
                <a:latin typeface="Arial Narrow" pitchFamily="34" charset="0"/>
                <a:ea typeface="Times New Roman" pitchFamily="18" charset="0"/>
                <a:cs typeface="Arial" pitchFamily="34" charset="0"/>
              </a:rPr>
              <a:t>Хабаровском крае, где сейчас строится ГЭС и</a:t>
            </a:r>
            <a:r>
              <a:rPr kumimoji="0" lang="ru-RU" sz="1600" b="1" i="0" u="none" strike="noStrike" cap="none" normalizeH="0" baseline="0" dirty="0" smtClean="0">
                <a:ln>
                  <a:noFill/>
                </a:ln>
                <a:solidFill>
                  <a:schemeClr val="bg1"/>
                </a:solidFill>
                <a:effectLst/>
                <a:latin typeface="Calibri"/>
                <a:ea typeface="Times New Roman" pitchFamily="18" charset="0"/>
                <a:cs typeface="Arial" pitchFamily="34" charset="0"/>
              </a:rPr>
              <a:t> </a:t>
            </a:r>
            <a:r>
              <a:rPr kumimoji="0" lang="ru-RU" sz="1600" b="1" i="0" u="none" strike="noStrike" cap="none" normalizeH="0" baseline="0" dirty="0" smtClean="0">
                <a:ln>
                  <a:noFill/>
                </a:ln>
                <a:solidFill>
                  <a:schemeClr val="bg1"/>
                </a:solidFill>
                <a:effectLst/>
                <a:latin typeface="Arial Narrow" pitchFamily="34" charset="0"/>
                <a:ea typeface="Times New Roman" pitchFamily="18" charset="0"/>
                <a:cs typeface="Arial" pitchFamily="34" charset="0"/>
              </a:rPr>
              <a:t>наполняется искусственное водохранилище. При накоплении этого водохранилища один склон стал неустойчив, и</a:t>
            </a:r>
            <a:r>
              <a:rPr kumimoji="0" lang="ru-RU" sz="1600" b="1" i="0" u="none" strike="noStrike" cap="none" normalizeH="0" baseline="0" dirty="0" smtClean="0">
                <a:ln>
                  <a:noFill/>
                </a:ln>
                <a:solidFill>
                  <a:schemeClr val="bg1"/>
                </a:solidFill>
                <a:effectLst/>
                <a:latin typeface="Calibri"/>
                <a:ea typeface="Times New Roman" pitchFamily="18" charset="0"/>
                <a:cs typeface="Arial" pitchFamily="34" charset="0"/>
              </a:rPr>
              <a:t> </a:t>
            </a:r>
            <a:r>
              <a:rPr kumimoji="0" lang="ru-RU" sz="1600" b="1" i="0" u="none" strike="noStrike" cap="none" normalizeH="0" baseline="0" dirty="0" smtClean="0">
                <a:ln>
                  <a:noFill/>
                </a:ln>
                <a:solidFill>
                  <a:schemeClr val="bg1"/>
                </a:solidFill>
                <a:effectLst/>
                <a:latin typeface="Arial Narrow" pitchFamily="34" charset="0"/>
                <a:ea typeface="Times New Roman" pitchFamily="18" charset="0"/>
                <a:cs typeface="Arial" pitchFamily="34" charset="0"/>
              </a:rPr>
              <a:t>в</a:t>
            </a:r>
            <a:r>
              <a:rPr kumimoji="0" lang="ru-RU" sz="1600" b="1" i="0" u="none" strike="noStrike" cap="none" normalizeH="0" baseline="0" dirty="0" smtClean="0">
                <a:ln>
                  <a:noFill/>
                </a:ln>
                <a:solidFill>
                  <a:schemeClr val="bg1"/>
                </a:solidFill>
                <a:effectLst/>
                <a:latin typeface="Calibri"/>
                <a:ea typeface="Times New Roman" pitchFamily="18" charset="0"/>
                <a:cs typeface="Arial" pitchFamily="34" charset="0"/>
              </a:rPr>
              <a:t> </a:t>
            </a:r>
            <a:r>
              <a:rPr kumimoji="0" lang="ru-RU" sz="1600" b="1" i="0" u="none" strike="noStrike" cap="none" normalizeH="0" baseline="0" dirty="0" smtClean="0">
                <a:ln>
                  <a:noFill/>
                </a:ln>
                <a:solidFill>
                  <a:schemeClr val="bg1"/>
                </a:solidFill>
                <a:effectLst/>
                <a:latin typeface="Arial Narrow" pitchFamily="34" charset="0"/>
                <a:ea typeface="Times New Roman" pitchFamily="18" charset="0"/>
                <a:cs typeface="Arial" pitchFamily="34" charset="0"/>
              </a:rPr>
              <a:t>водохранилище сошел оползень. И</a:t>
            </a:r>
            <a:r>
              <a:rPr kumimoji="0" lang="ru-RU" sz="1600" b="1" i="0" u="none" strike="noStrike" cap="none" normalizeH="0" baseline="0" dirty="0" smtClean="0">
                <a:ln>
                  <a:noFill/>
                </a:ln>
                <a:solidFill>
                  <a:schemeClr val="bg1"/>
                </a:solidFill>
                <a:effectLst/>
                <a:latin typeface="Calibri"/>
                <a:ea typeface="Times New Roman" pitchFamily="18" charset="0"/>
                <a:cs typeface="Arial" pitchFamily="34" charset="0"/>
              </a:rPr>
              <a:t> </a:t>
            </a:r>
            <a:r>
              <a:rPr kumimoji="0" lang="ru-RU" sz="1600" b="1" i="0" u="none" strike="noStrike" cap="none" normalizeH="0" baseline="0" dirty="0" smtClean="0">
                <a:ln>
                  <a:noFill/>
                </a:ln>
                <a:solidFill>
                  <a:schemeClr val="bg1"/>
                </a:solidFill>
                <a:effectLst/>
                <a:latin typeface="Arial Narrow" pitchFamily="34" charset="0"/>
                <a:ea typeface="Times New Roman" pitchFamily="18" charset="0"/>
                <a:cs typeface="Arial" pitchFamily="34" charset="0"/>
              </a:rPr>
              <a:t>там в</a:t>
            </a:r>
            <a:r>
              <a:rPr kumimoji="0" lang="ru-RU" sz="1600" b="1" i="0" u="none" strike="noStrike" cap="none" normalizeH="0" baseline="0" dirty="0" smtClean="0">
                <a:ln>
                  <a:noFill/>
                </a:ln>
                <a:solidFill>
                  <a:schemeClr val="bg1"/>
                </a:solidFill>
                <a:effectLst/>
                <a:latin typeface="Calibri"/>
                <a:ea typeface="Times New Roman" pitchFamily="18" charset="0"/>
                <a:cs typeface="Arial" pitchFamily="34" charset="0"/>
              </a:rPr>
              <a:t> </a:t>
            </a:r>
            <a:r>
              <a:rPr kumimoji="0" lang="ru-RU" sz="1600" b="1" i="0" u="none" strike="noStrike" cap="none" normalizeH="0" baseline="0" dirty="0" smtClean="0">
                <a:ln>
                  <a:noFill/>
                </a:ln>
                <a:solidFill>
                  <a:schemeClr val="bg1"/>
                </a:solidFill>
                <a:effectLst/>
                <a:latin typeface="Arial Narrow" pitchFamily="34" charset="0"/>
                <a:ea typeface="Times New Roman" pitchFamily="18" charset="0"/>
                <a:cs typeface="Arial" pitchFamily="34" charset="0"/>
              </a:rPr>
              <a:t>декабре прошлого года было настоящее цунами. </a:t>
            </a:r>
            <a:r>
              <a:rPr kumimoji="0" lang="ru-RU" sz="1600" b="1" i="0" u="none" strike="noStrike" cap="none" normalizeH="0" baseline="0" dirty="0" err="1" smtClean="0">
                <a:ln>
                  <a:noFill/>
                </a:ln>
                <a:solidFill>
                  <a:schemeClr val="bg1"/>
                </a:solidFill>
                <a:effectLst/>
                <a:latin typeface="Arial Narrow" pitchFamily="34" charset="0"/>
                <a:ea typeface="Times New Roman" pitchFamily="18" charset="0"/>
                <a:cs typeface="Arial" pitchFamily="34" charset="0"/>
              </a:rPr>
              <a:t>Заплеск</a:t>
            </a:r>
            <a:r>
              <a:rPr kumimoji="0" lang="ru-RU" sz="1600" b="1" i="0" u="none" strike="noStrike" cap="none" normalizeH="0" baseline="0" dirty="0" smtClean="0">
                <a:ln>
                  <a:noFill/>
                </a:ln>
                <a:solidFill>
                  <a:schemeClr val="bg1"/>
                </a:solidFill>
                <a:effectLst/>
                <a:latin typeface="Arial Narrow" pitchFamily="34" charset="0"/>
                <a:ea typeface="Times New Roman" pitchFamily="18" charset="0"/>
                <a:cs typeface="Arial" pitchFamily="34" charset="0"/>
              </a:rPr>
              <a:t> воды на противоположный берег был на высоту 100 м.</a:t>
            </a:r>
            <a:endParaRPr kumimoji="0" lang="en-US" sz="1600" b="1" i="0" u="none" strike="noStrike" cap="none" normalizeH="0" baseline="0" dirty="0" smtClean="0">
              <a:ln>
                <a:noFill/>
              </a:ln>
              <a:solidFill>
                <a:schemeClr val="bg1"/>
              </a:solidFill>
              <a:effectLst/>
              <a:latin typeface="Arial Narrow" pitchFamily="34" charset="0"/>
              <a:ea typeface="Times New Roman" pitchFamily="18" charset="0"/>
              <a:cs typeface="Arial" pitchFamily="34" charset="0"/>
            </a:endParaRPr>
          </a:p>
          <a:p>
            <a:pPr algn="just"/>
            <a:r>
              <a:rPr lang="ru-RU" sz="1600" b="1" dirty="0" smtClean="0">
                <a:solidFill>
                  <a:schemeClr val="bg1"/>
                </a:solidFill>
                <a:latin typeface="Arial Narrow" pitchFamily="34" charset="0"/>
              </a:rPr>
              <a:t>— Какого масштаба могут достигать цунами в принципе?</a:t>
            </a:r>
            <a:endParaRPr lang="ru-RU" sz="1600" dirty="0" smtClean="0">
              <a:solidFill>
                <a:schemeClr val="bg1"/>
              </a:solidFill>
              <a:latin typeface="Arial Narrow" pitchFamily="34" charset="0"/>
            </a:endParaRPr>
          </a:p>
          <a:p>
            <a:pPr algn="just"/>
            <a:r>
              <a:rPr lang="ru-RU" sz="1600" b="1" dirty="0" smtClean="0">
                <a:solidFill>
                  <a:schemeClr val="bg1"/>
                </a:solidFill>
                <a:latin typeface="Arial Narrow" pitchFamily="34" charset="0"/>
              </a:rPr>
              <a:t>— Самая высокая волна, которую когда-либо наблюдал человек, достигла высоты 532 м. Она перекрыла бы </a:t>
            </a:r>
            <a:r>
              <a:rPr lang="ru-RU" sz="1600" b="1" dirty="0" err="1" smtClean="0">
                <a:solidFill>
                  <a:schemeClr val="bg1"/>
                </a:solidFill>
                <a:latin typeface="Arial Narrow" pitchFamily="34" charset="0"/>
              </a:rPr>
              <a:t>Эмпайр-стейт-билдинг</a:t>
            </a:r>
            <a:r>
              <a:rPr lang="ru-RU" sz="1600" b="1" dirty="0" smtClean="0">
                <a:solidFill>
                  <a:schemeClr val="bg1"/>
                </a:solidFill>
                <a:latin typeface="Arial Narrow" pitchFamily="34" charset="0"/>
              </a:rPr>
              <a:t>. Удивительно, что даже многие геологи этого не знают, хотя событие произошло в 1958 году. К 50-летию канал BBC сделал очень интересный фильм.</a:t>
            </a:r>
            <a:endParaRPr lang="ru-RU" sz="1600" dirty="0" smtClean="0">
              <a:solidFill>
                <a:schemeClr val="bg1"/>
              </a:solidFill>
              <a:latin typeface="Arial Narrow" pitchFamily="34" charset="0"/>
            </a:endParaRPr>
          </a:p>
          <a:p>
            <a:pPr algn="just"/>
            <a:r>
              <a:rPr lang="ru-RU" sz="1600" b="1" dirty="0" smtClean="0">
                <a:solidFill>
                  <a:schemeClr val="bg1"/>
                </a:solidFill>
                <a:latin typeface="Arial Narrow" pitchFamily="34" charset="0"/>
              </a:rPr>
              <a:t>На Аляске есть залив </a:t>
            </a:r>
            <a:r>
              <a:rPr lang="ru-RU" sz="1600" b="1" dirty="0" err="1" smtClean="0">
                <a:solidFill>
                  <a:schemeClr val="bg1"/>
                </a:solidFill>
                <a:latin typeface="Arial Narrow" pitchFamily="34" charset="0"/>
              </a:rPr>
              <a:t>Литуйя</a:t>
            </a:r>
            <a:r>
              <a:rPr lang="ru-RU" sz="1600" b="1" dirty="0" smtClean="0">
                <a:solidFill>
                  <a:schemeClr val="bg1"/>
                </a:solidFill>
                <a:latin typeface="Arial Narrow" pitchFamily="34" charset="0"/>
              </a:rPr>
              <a:t>. Он примерно на 15 км от океана входит вглубь континента, и потом немножко Т-образное расширение. Там произошло сильное землетрясение, которое породило сход каменно-ледовой массы в этот залив и на противоположный берег выплеснуло воду на высоту 532 м. По всему заливу прокатилась волна. Где-то она достигала высоты 200 м, 100 м. В основном там были первые десятки метров. И в это время там находилось несколько рыбацких лодок. Две рыбацкие лодки перевернуло, люди погибли. А вот в одной были отец и сын. Они пережили эту катастрофу. Их подняло над всеми лесами, горами и потом опустило обратно…</a:t>
            </a:r>
            <a:r>
              <a:rPr lang="en-US" sz="1600" b="1" dirty="0" smtClean="0">
                <a:solidFill>
                  <a:schemeClr val="bg1"/>
                </a:solidFill>
                <a:latin typeface="Arial Narrow" pitchFamily="34" charset="0"/>
              </a:rPr>
              <a:t>..</a:t>
            </a:r>
          </a:p>
          <a:p>
            <a:pPr algn="just"/>
            <a:endParaRPr lang="en-US" sz="1600" b="1" u="sng" dirty="0" smtClean="0">
              <a:solidFill>
                <a:schemeClr val="tx2">
                  <a:lumMod val="40000"/>
                  <a:lumOff val="60000"/>
                </a:schemeClr>
              </a:solidFill>
            </a:endParaRPr>
          </a:p>
          <a:p>
            <a:pPr algn="just"/>
            <a:endParaRPr lang="en-US" sz="1600" b="1" u="sng" dirty="0" smtClean="0">
              <a:solidFill>
                <a:schemeClr val="tx2">
                  <a:lumMod val="40000"/>
                  <a:lumOff val="60000"/>
                </a:schemeClr>
              </a:solidFill>
            </a:endParaRPr>
          </a:p>
          <a:p>
            <a:pPr algn="just"/>
            <a:r>
              <a:rPr lang="ru-RU" sz="1600" b="1" u="sng" dirty="0" smtClean="0">
                <a:solidFill>
                  <a:schemeClr val="tx2">
                    <a:lumMod val="40000"/>
                    <a:lumOff val="60000"/>
                  </a:schemeClr>
                </a:solidFill>
              </a:rPr>
              <a:t>https://www.trv-science.ru/2020/01/baikal-povtoritsya-li-megatsunami/</a:t>
            </a:r>
            <a:endParaRPr lang="ru-RU" sz="1600" dirty="0" smtClean="0">
              <a:solidFill>
                <a:schemeClr val="tx2">
                  <a:lumMod val="40000"/>
                  <a:lumOff val="60000"/>
                </a:schemeClr>
              </a:solidFill>
            </a:endParaRPr>
          </a:p>
          <a:p>
            <a:pPr algn="just"/>
            <a:endParaRPr lang="ru-RU" sz="1600" dirty="0" smtClean="0">
              <a:solidFill>
                <a:schemeClr val="bg1"/>
              </a:solidFill>
              <a:latin typeface="Arial Narrow"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bg1"/>
              </a:solidFill>
              <a:effectLst/>
              <a:latin typeface="Arial" pitchFamily="34" charset="0"/>
              <a:cs typeface="Arial" pitchFamily="34" charset="0"/>
            </a:endParaRPr>
          </a:p>
        </p:txBody>
      </p:sp>
      <p:cxnSp>
        <p:nvCxnSpPr>
          <p:cNvPr id="6" name="Прямая со стрелкой 5"/>
          <p:cNvCxnSpPr/>
          <p:nvPr/>
        </p:nvCxnSpPr>
        <p:spPr>
          <a:xfrm flipH="1">
            <a:off x="6660232" y="5589240"/>
            <a:ext cx="1584176" cy="50405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lum contrast="30000"/>
          </a:blip>
          <a:srcRect/>
          <a:stretch>
            <a:fillRect/>
          </a:stretch>
        </p:blipFill>
        <p:spPr bwMode="auto">
          <a:xfrm>
            <a:off x="0" y="0"/>
            <a:ext cx="9144000" cy="6858000"/>
          </a:xfrm>
          <a:prstGeom prst="rect">
            <a:avLst/>
          </a:prstGeom>
          <a:noFill/>
          <a:ln w="9525">
            <a:noFill/>
            <a:miter lim="800000"/>
            <a:headEnd/>
            <a:tailEnd/>
          </a:ln>
          <a:effectLst>
            <a:softEdge rad="127000"/>
          </a:effectLst>
        </p:spPr>
      </p:pic>
      <p:pic>
        <p:nvPicPr>
          <p:cNvPr id="3" name="Рисунок 2" descr="1.tif"/>
          <p:cNvPicPr>
            <a:picLocks noChangeAspect="1"/>
          </p:cNvPicPr>
          <p:nvPr/>
        </p:nvPicPr>
        <p:blipFill>
          <a:blip r:embed="rId3" cstate="print">
            <a:lum contrast="40000"/>
          </a:blip>
          <a:stretch>
            <a:fillRect/>
          </a:stretch>
        </p:blipFill>
        <p:spPr>
          <a:xfrm rot="21039231">
            <a:off x="587604" y="475989"/>
            <a:ext cx="1971728" cy="2526557"/>
          </a:xfrm>
          <a:prstGeom prst="rect">
            <a:avLst/>
          </a:prstGeom>
          <a:ln w="88900" cap="sq" cmpd="thickThin">
            <a:solidFill>
              <a:schemeClr val="tx2">
                <a:lumMod val="50000"/>
              </a:schemeClr>
            </a:solidFill>
            <a:prstDash val="solid"/>
            <a:miter lim="800000"/>
          </a:ln>
          <a:effectLst>
            <a:innerShdw blurRad="76200">
              <a:srgbClr val="000000"/>
            </a:innerShdw>
          </a:effectLst>
        </p:spPr>
      </p:pic>
      <p:pic>
        <p:nvPicPr>
          <p:cNvPr id="4" name="Рисунок 3" descr="1.png"/>
          <p:cNvPicPr>
            <a:picLocks noChangeAspect="1"/>
          </p:cNvPicPr>
          <p:nvPr/>
        </p:nvPicPr>
        <p:blipFill>
          <a:blip r:embed="rId4" cstate="print"/>
          <a:stretch>
            <a:fillRect/>
          </a:stretch>
        </p:blipFill>
        <p:spPr>
          <a:xfrm>
            <a:off x="3491880" y="260648"/>
            <a:ext cx="4993676" cy="1881073"/>
          </a:xfrm>
          <a:prstGeom prst="rect">
            <a:avLst/>
          </a:prstGeom>
          <a:ln>
            <a:noFill/>
          </a:ln>
          <a:effectLst>
            <a:outerShdw blurRad="292100" dist="139700" dir="2700000" algn="tl" rotWithShape="0">
              <a:srgbClr val="333333">
                <a:alpha val="65000"/>
              </a:srgbClr>
            </a:outerShdw>
          </a:effectLst>
        </p:spPr>
      </p:pic>
      <p:pic>
        <p:nvPicPr>
          <p:cNvPr id="5" name="Рисунок 4" descr="2.png"/>
          <p:cNvPicPr>
            <a:picLocks noChangeAspect="1"/>
          </p:cNvPicPr>
          <p:nvPr/>
        </p:nvPicPr>
        <p:blipFill>
          <a:blip r:embed="rId5" cstate="print">
            <a:lum bright="-20000"/>
          </a:blip>
          <a:stretch>
            <a:fillRect/>
          </a:stretch>
        </p:blipFill>
        <p:spPr>
          <a:xfrm>
            <a:off x="6876256" y="2276872"/>
            <a:ext cx="1781504" cy="2591135"/>
          </a:xfrm>
          <a:prstGeom prst="rect">
            <a:avLst/>
          </a:prstGeom>
          <a:ln w="88900" cap="sq" cmpd="thickThin">
            <a:solidFill>
              <a:schemeClr val="tx2">
                <a:lumMod val="50000"/>
              </a:schemeClr>
            </a:solidFill>
            <a:prstDash val="solid"/>
            <a:miter lim="800000"/>
          </a:ln>
          <a:effectLst>
            <a:innerShdw blurRad="76200">
              <a:srgbClr val="000000"/>
            </a:innerShdw>
          </a:effectLst>
        </p:spPr>
      </p:pic>
      <p:pic>
        <p:nvPicPr>
          <p:cNvPr id="6" name="Рисунок 5" descr="2a.png"/>
          <p:cNvPicPr>
            <a:picLocks noChangeAspect="1"/>
          </p:cNvPicPr>
          <p:nvPr/>
        </p:nvPicPr>
        <p:blipFill>
          <a:blip r:embed="rId6" cstate="print">
            <a:lum bright="-20000"/>
          </a:blip>
          <a:srcRect l="4149"/>
          <a:stretch>
            <a:fillRect/>
          </a:stretch>
        </p:blipFill>
        <p:spPr>
          <a:xfrm>
            <a:off x="3707904" y="2276872"/>
            <a:ext cx="3039120" cy="1821957"/>
          </a:xfrm>
          <a:prstGeom prst="rect">
            <a:avLst/>
          </a:prstGeom>
          <a:ln>
            <a:noFill/>
          </a:ln>
          <a:effectLst>
            <a:outerShdw blurRad="292100" dist="139700" dir="2700000" algn="tl" rotWithShape="0">
              <a:srgbClr val="333333">
                <a:alpha val="65000"/>
              </a:srgbClr>
            </a:outerShdw>
          </a:effectLst>
        </p:spPr>
      </p:pic>
      <p:pic>
        <p:nvPicPr>
          <p:cNvPr id="7" name="Рисунок 6" descr="3.png"/>
          <p:cNvPicPr>
            <a:picLocks noChangeAspect="1"/>
          </p:cNvPicPr>
          <p:nvPr/>
        </p:nvPicPr>
        <p:blipFill>
          <a:blip r:embed="rId7" cstate="print">
            <a:lum bright="-10000"/>
          </a:blip>
          <a:stretch>
            <a:fillRect/>
          </a:stretch>
        </p:blipFill>
        <p:spPr>
          <a:xfrm>
            <a:off x="611560" y="3933056"/>
            <a:ext cx="1491382" cy="2301657"/>
          </a:xfrm>
          <a:prstGeom prst="rect">
            <a:avLst/>
          </a:prstGeom>
          <a:ln w="88900" cap="sq" cmpd="thickThin">
            <a:solidFill>
              <a:schemeClr val="tx2">
                <a:lumMod val="50000"/>
              </a:schemeClr>
            </a:solidFill>
            <a:prstDash val="solid"/>
            <a:miter lim="800000"/>
          </a:ln>
          <a:effectLst>
            <a:innerShdw blurRad="76200">
              <a:srgbClr val="000000"/>
            </a:innerShdw>
          </a:effectLst>
        </p:spPr>
      </p:pic>
      <p:pic>
        <p:nvPicPr>
          <p:cNvPr id="8" name="Рисунок 7" descr="3a.png"/>
          <p:cNvPicPr>
            <a:picLocks noChangeAspect="1"/>
          </p:cNvPicPr>
          <p:nvPr/>
        </p:nvPicPr>
        <p:blipFill>
          <a:blip r:embed="rId8" cstate="print"/>
          <a:stretch>
            <a:fillRect/>
          </a:stretch>
        </p:blipFill>
        <p:spPr>
          <a:xfrm>
            <a:off x="3275856" y="5013176"/>
            <a:ext cx="3950409" cy="151313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2.tif"/>
          <p:cNvPicPr>
            <a:picLocks noChangeAspect="1"/>
          </p:cNvPicPr>
          <p:nvPr/>
        </p:nvPicPr>
        <p:blipFill>
          <a:blip r:embed="rId2" cstate="print">
            <a:clrChange>
              <a:clrFrom>
                <a:srgbClr val="4B687C"/>
              </a:clrFrom>
              <a:clrTo>
                <a:srgbClr val="4B687C">
                  <a:alpha val="0"/>
                </a:srgbClr>
              </a:clrTo>
            </a:clrChange>
            <a:lum bright="10000" contrast="40000"/>
          </a:blip>
          <a:srcRect t="38082"/>
          <a:stretch>
            <a:fillRect/>
          </a:stretch>
        </p:blipFill>
        <p:spPr>
          <a:xfrm>
            <a:off x="0" y="0"/>
            <a:ext cx="9144000" cy="6858000"/>
          </a:xfrm>
          <a:prstGeom prst="rect">
            <a:avLst/>
          </a:prstGeom>
          <a:ln>
            <a:noFill/>
          </a:ln>
          <a:effectLst>
            <a:outerShdw blurRad="292100" dist="139700" dir="2700000" algn="tl" rotWithShape="0">
              <a:srgbClr val="333333">
                <a:alpha val="65000"/>
              </a:srgbClr>
            </a:outerShdw>
            <a:softEdge rad="127000"/>
          </a:effectLst>
        </p:spPr>
      </p:pic>
      <p:pic>
        <p:nvPicPr>
          <p:cNvPr id="5" name="Рисунок 4" descr="2a.tif"/>
          <p:cNvPicPr>
            <a:picLocks noChangeAspect="1"/>
          </p:cNvPicPr>
          <p:nvPr/>
        </p:nvPicPr>
        <p:blipFill>
          <a:blip r:embed="rId3" cstate="print"/>
          <a:stretch>
            <a:fillRect/>
          </a:stretch>
        </p:blipFill>
        <p:spPr>
          <a:xfrm>
            <a:off x="323528" y="980728"/>
            <a:ext cx="4023458" cy="2016224"/>
          </a:xfrm>
          <a:prstGeom prst="rect">
            <a:avLst/>
          </a:prstGeom>
          <a:ln>
            <a:noFill/>
          </a:ln>
          <a:effectLst>
            <a:outerShdw blurRad="292100" dist="139700" dir="2700000" algn="tl" rotWithShape="0">
              <a:srgbClr val="333333">
                <a:alpha val="65000"/>
              </a:srgbClr>
            </a:outerShdw>
          </a:effectLst>
        </p:spPr>
      </p:pic>
      <p:pic>
        <p:nvPicPr>
          <p:cNvPr id="6" name="Рисунок 5" descr="4.tif"/>
          <p:cNvPicPr>
            <a:picLocks noChangeAspect="1"/>
          </p:cNvPicPr>
          <p:nvPr/>
        </p:nvPicPr>
        <p:blipFill>
          <a:blip r:embed="rId4" cstate="print">
            <a:lum contrast="30000"/>
          </a:blip>
          <a:stretch>
            <a:fillRect/>
          </a:stretch>
        </p:blipFill>
        <p:spPr>
          <a:xfrm>
            <a:off x="6948264" y="2138947"/>
            <a:ext cx="1872954" cy="2730213"/>
          </a:xfrm>
          <a:prstGeom prst="rect">
            <a:avLst/>
          </a:prstGeom>
          <a:ln>
            <a:noFill/>
          </a:ln>
          <a:effectLst>
            <a:outerShdw blurRad="292100" dist="139700" dir="2700000" algn="tl" rotWithShape="0">
              <a:srgbClr val="333333">
                <a:alpha val="65000"/>
              </a:srgbClr>
            </a:outerShdw>
          </a:effectLst>
        </p:spPr>
      </p:pic>
      <p:pic>
        <p:nvPicPr>
          <p:cNvPr id="7" name="Рисунок 6" descr="4a.tif"/>
          <p:cNvPicPr>
            <a:picLocks noChangeAspect="1"/>
          </p:cNvPicPr>
          <p:nvPr/>
        </p:nvPicPr>
        <p:blipFill>
          <a:blip r:embed="rId5" cstate="print"/>
          <a:stretch>
            <a:fillRect/>
          </a:stretch>
        </p:blipFill>
        <p:spPr>
          <a:xfrm>
            <a:off x="4283968" y="3933056"/>
            <a:ext cx="2823078" cy="1872208"/>
          </a:xfrm>
          <a:prstGeom prst="rect">
            <a:avLst/>
          </a:prstGeom>
          <a:ln>
            <a:noFill/>
          </a:ln>
          <a:effectLst>
            <a:outerShdw blurRad="292100" dist="139700" dir="2700000" algn="tl" rotWithShape="0">
              <a:srgbClr val="333333">
                <a:alpha val="65000"/>
              </a:srgbClr>
            </a:outerShdw>
          </a:effectLst>
        </p:spPr>
      </p:pic>
      <p:pic>
        <p:nvPicPr>
          <p:cNvPr id="8" name="Рисунок 7" descr="5.tif"/>
          <p:cNvPicPr>
            <a:picLocks noChangeAspect="1"/>
          </p:cNvPicPr>
          <p:nvPr/>
        </p:nvPicPr>
        <p:blipFill>
          <a:blip r:embed="rId6" cstate="print">
            <a:lum bright="-20000" contrast="30000"/>
          </a:blip>
          <a:stretch>
            <a:fillRect/>
          </a:stretch>
        </p:blipFill>
        <p:spPr>
          <a:xfrm>
            <a:off x="2051720" y="3464940"/>
            <a:ext cx="2021553" cy="3032934"/>
          </a:xfrm>
          <a:prstGeom prst="rect">
            <a:avLst/>
          </a:prstGeom>
          <a:ln>
            <a:noFill/>
          </a:ln>
          <a:effectLst>
            <a:outerShdw blurRad="292100" dist="139700" dir="2700000" algn="tl" rotWithShape="0">
              <a:srgbClr val="333333">
                <a:alpha val="65000"/>
              </a:srgbClr>
            </a:outerShdw>
          </a:effectLst>
        </p:spPr>
      </p:pic>
      <p:pic>
        <p:nvPicPr>
          <p:cNvPr id="9" name="Рисунок 8" descr="5a.tif"/>
          <p:cNvPicPr>
            <a:picLocks noChangeAspect="1"/>
          </p:cNvPicPr>
          <p:nvPr/>
        </p:nvPicPr>
        <p:blipFill>
          <a:blip r:embed="rId7" cstate="print"/>
          <a:stretch>
            <a:fillRect/>
          </a:stretch>
        </p:blipFill>
        <p:spPr>
          <a:xfrm>
            <a:off x="395536" y="4797152"/>
            <a:ext cx="2486218" cy="1701427"/>
          </a:xfrm>
          <a:prstGeom prst="rect">
            <a:avLst/>
          </a:prstGeom>
          <a:ln>
            <a:noFill/>
          </a:ln>
          <a:effectLst>
            <a:outerShdw blurRad="292100" dist="139700" dir="2700000" algn="tl" rotWithShape="0">
              <a:srgbClr val="333333">
                <a:alpha val="65000"/>
              </a:srgbClr>
            </a:outerShdw>
          </a:effectLst>
        </p:spPr>
      </p:pic>
      <p:pic>
        <p:nvPicPr>
          <p:cNvPr id="3" name="Рисунок 2" descr="2.tif"/>
          <p:cNvPicPr>
            <a:picLocks noChangeAspect="1"/>
          </p:cNvPicPr>
          <p:nvPr/>
        </p:nvPicPr>
        <p:blipFill>
          <a:blip r:embed="rId2" cstate="print">
            <a:lum contrast="40000"/>
          </a:blip>
          <a:stretch>
            <a:fillRect/>
          </a:stretch>
        </p:blipFill>
        <p:spPr>
          <a:xfrm>
            <a:off x="4211960" y="332656"/>
            <a:ext cx="2158977" cy="302538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002060">
              <a:alpha val="83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descr="1670418865_1-pibig-info-p-ozero-baikal-sverkhu-vkontakte-1.jpg"/>
          <p:cNvPicPr>
            <a:picLocks noChangeAspect="1"/>
          </p:cNvPicPr>
          <p:nvPr/>
        </p:nvPicPr>
        <p:blipFill>
          <a:blip r:embed="rId3" cstate="print">
            <a:lum contrast="20000"/>
          </a:blip>
          <a:stretch>
            <a:fillRect/>
          </a:stretch>
        </p:blipFill>
        <p:spPr>
          <a:xfrm>
            <a:off x="-108520" y="188640"/>
            <a:ext cx="9468544" cy="6408712"/>
          </a:xfrm>
          <a:prstGeom prst="rect">
            <a:avLst/>
          </a:prstGeom>
          <a:effectLst>
            <a:softEdge rad="635000"/>
          </a:effectLst>
        </p:spPr>
      </p:pic>
      <p:pic>
        <p:nvPicPr>
          <p:cNvPr id="4" name="Рисунок 3" descr="Вода, вода питьевая, питьевой режим, вода и здоровье, чистота воды, потребность в питьевой воде, вода хозяйственная, вода хозяйственно-бытовая, вода и человек, вода в жизни человека, расход воды, потребность в воде."/>
          <p:cNvPicPr/>
          <p:nvPr/>
        </p:nvPicPr>
        <p:blipFill>
          <a:blip r:embed="rId4" cstate="print">
            <a:duotone>
              <a:prstClr val="black"/>
              <a:schemeClr val="accent1">
                <a:tint val="45000"/>
                <a:satMod val="400000"/>
              </a:schemeClr>
            </a:duotone>
          </a:blip>
          <a:srcRect/>
          <a:stretch>
            <a:fillRect/>
          </a:stretch>
        </p:blipFill>
        <p:spPr bwMode="auto">
          <a:xfrm>
            <a:off x="395536" y="3573016"/>
            <a:ext cx="3403104" cy="2880319"/>
          </a:xfrm>
          <a:prstGeom prst="rect">
            <a:avLst/>
          </a:prstGeom>
          <a:ln>
            <a:noFill/>
          </a:ln>
          <a:effectLst>
            <a:outerShdw blurRad="292100" dist="139700" dir="2700000" algn="tl" rotWithShape="0">
              <a:srgbClr val="333333">
                <a:alpha val="65000"/>
              </a:srgbClr>
            </a:outerShdw>
          </a:effectLst>
        </p:spPr>
      </p:pic>
      <p:pic>
        <p:nvPicPr>
          <p:cNvPr id="5" name="j0214098.wav">
            <a:hlinkClick r:id="" action="ppaction://media"/>
          </p:cNvPr>
          <p:cNvPicPr>
            <a:picLocks noRot="1" noChangeAspect="1"/>
          </p:cNvPicPr>
          <p:nvPr>
            <a:wavAudioFile r:embed="rId1" name="j0214098.wav"/>
          </p:nvPr>
        </p:nvPicPr>
        <p:blipFill>
          <a:blip r:embed="rId5" cstate="print"/>
          <a:stretch>
            <a:fillRect/>
          </a:stretch>
        </p:blipFill>
        <p:spPr>
          <a:xfrm>
            <a:off x="4449763" y="3306763"/>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tihiy_ocean _167.jpg"/>
          <p:cNvPicPr>
            <a:picLocks noChangeAspect="1"/>
          </p:cNvPicPr>
          <p:nvPr/>
        </p:nvPicPr>
        <p:blipFill>
          <a:blip r:embed="rId2" cstate="print"/>
          <a:stretch>
            <a:fillRect/>
          </a:stretch>
        </p:blipFill>
        <p:spPr>
          <a:xfrm>
            <a:off x="0" y="0"/>
            <a:ext cx="9144000" cy="6858000"/>
          </a:xfrm>
          <a:prstGeom prst="rect">
            <a:avLst/>
          </a:prstGeom>
          <a:effectLst>
            <a:softEdge rad="127000"/>
          </a:effectLst>
        </p:spPr>
      </p:pic>
      <p:sp>
        <p:nvSpPr>
          <p:cNvPr id="3" name="Прямоугольник 2"/>
          <p:cNvSpPr/>
          <p:nvPr/>
        </p:nvSpPr>
        <p:spPr>
          <a:xfrm>
            <a:off x="2286000" y="2967335"/>
            <a:ext cx="4572000" cy="3046988"/>
          </a:xfrm>
          <a:prstGeom prst="rect">
            <a:avLst/>
          </a:prstGeom>
        </p:spPr>
        <p:txBody>
          <a:bodyPr>
            <a:spAutoFit/>
          </a:bodyPr>
          <a:lstStyle/>
          <a:p>
            <a:pPr lvl="0" algn="ctr"/>
            <a:r>
              <a:rPr lang="ru-RU" sz="3200" b="1" u="sng" dirty="0" smtClean="0">
                <a:solidFill>
                  <a:schemeClr val="bg1"/>
                </a:solidFill>
                <a:latin typeface="Bad Script" pitchFamily="2" charset="0"/>
                <a:ea typeface="Calibri" pitchFamily="34" charset="0"/>
                <a:cs typeface="Times New Roman" pitchFamily="18" charset="0"/>
              </a:rPr>
              <a:t>Всемирный день океанов </a:t>
            </a:r>
            <a:r>
              <a:rPr lang="ru-RU" sz="3200" b="1" u="sng" dirty="0" smtClean="0">
                <a:solidFill>
                  <a:schemeClr val="bg1"/>
                </a:solidFill>
                <a:ea typeface="Calibri" pitchFamily="34" charset="0"/>
                <a:cs typeface="Times New Roman" pitchFamily="18" charset="0"/>
              </a:rPr>
              <a:t>—</a:t>
            </a:r>
            <a:r>
              <a:rPr lang="ru-RU" sz="3200" b="1" u="sng" dirty="0" smtClean="0">
                <a:solidFill>
                  <a:schemeClr val="bg1"/>
                </a:solidFill>
                <a:latin typeface="Bad Script" pitchFamily="2" charset="0"/>
                <a:ea typeface="Calibri" pitchFamily="34" charset="0"/>
                <a:cs typeface="Times New Roman" pitchFamily="18" charset="0"/>
              </a:rPr>
              <a:t> праздник, учрежденный для напоминания о важной роли океана в жизни планеты и человечества в целом. </a:t>
            </a:r>
            <a:endParaRPr lang="ru-RU" sz="3200" b="1" u="sng"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35496" y="0"/>
            <a:ext cx="9108504" cy="6858000"/>
          </a:xfrm>
          <a:prstGeom prst="rect">
            <a:avLst/>
          </a:prstGeom>
          <a:noFill/>
          <a:ln w="9525">
            <a:noFill/>
            <a:miter lim="800000"/>
            <a:headEnd/>
            <a:tailEnd/>
          </a:ln>
          <a:effectLst>
            <a:softEdge rad="127000"/>
          </a:effectLst>
        </p:spPr>
      </p:pic>
      <p:sp>
        <p:nvSpPr>
          <p:cNvPr id="1025" name="Rectangle 1"/>
          <p:cNvSpPr>
            <a:spLocks noChangeArrowheads="1"/>
          </p:cNvSpPr>
          <p:nvPr/>
        </p:nvSpPr>
        <p:spPr bwMode="auto">
          <a:xfrm>
            <a:off x="323528" y="915705"/>
            <a:ext cx="4320480"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i="0" u="none" strike="noStrike" normalizeH="0" baseline="0" dirty="0" smtClean="0">
                <a:ln w="18415" cmpd="sng">
                  <a:solidFill>
                    <a:schemeClr val="tx2">
                      <a:lumMod val="50000"/>
                    </a:schemeClr>
                  </a:solidFill>
                  <a:prstDash val="solid"/>
                </a:ln>
                <a:solidFill>
                  <a:schemeClr val="accent5">
                    <a:lumMod val="75000"/>
                  </a:schemeClr>
                </a:solidFill>
                <a:effectLst>
                  <a:outerShdw blurRad="63500" dir="3600000" algn="tl" rotWithShape="0">
                    <a:srgbClr val="000000">
                      <a:alpha val="70000"/>
                    </a:srgbClr>
                  </a:outerShdw>
                </a:effectLst>
                <a:latin typeface="Garamond" pitchFamily="18" charset="0"/>
                <a:ea typeface="Times New Roman" pitchFamily="18" charset="0"/>
                <a:cs typeface="Arial" pitchFamily="34" charset="0"/>
              </a:rPr>
              <a:t>Три четверти поверхности Земли занимают океаны. Именно они делают планету пригодной для жизни. Океаны являются средой обитания множества живых организмов, источником кислорода, ресурсов и пространством для перемещений человека.</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i="0" u="none" strike="noStrike" normalizeH="0" baseline="0" dirty="0" smtClean="0">
                <a:ln w="18415" cmpd="sng">
                  <a:solidFill>
                    <a:schemeClr val="tx2">
                      <a:lumMod val="50000"/>
                    </a:schemeClr>
                  </a:solidFill>
                  <a:prstDash val="solid"/>
                </a:ln>
                <a:solidFill>
                  <a:schemeClr val="accent5">
                    <a:lumMod val="75000"/>
                  </a:schemeClr>
                </a:solidFill>
                <a:effectLst>
                  <a:outerShdw blurRad="63500" dir="3600000" algn="tl" rotWithShape="0">
                    <a:srgbClr val="000000">
                      <a:alpha val="70000"/>
                    </a:srgbClr>
                  </a:outerShdw>
                </a:effectLst>
                <a:latin typeface="Garamond" pitchFamily="18" charset="0"/>
                <a:ea typeface="Times New Roman" pitchFamily="18" charset="0"/>
                <a:cs typeface="Arial" pitchFamily="34" charset="0"/>
              </a:rPr>
              <a:t>Однако технологический прогресс оказал отрицательное воздействие на экологию планеты, в результате чего наблюдается нерациональное использование океанических ресурсов, а Мировой океан перенасыщен отходами жизнедеятельности людей. Чтобы обратить внимание человечества на эту проблему, напомнить о крепкой связи человечества с подводным миром, был учрежден специальный праздник — Всемирный день океанов. </a:t>
            </a:r>
            <a:endParaRPr kumimoji="0" lang="ru-RU" i="0" u="none" strike="noStrike" normalizeH="0" baseline="0" dirty="0" smtClean="0">
              <a:ln w="18415" cmpd="sng">
                <a:solidFill>
                  <a:schemeClr val="tx2">
                    <a:lumMod val="50000"/>
                  </a:schemeClr>
                </a:solidFill>
                <a:prstDash val="solid"/>
              </a:ln>
              <a:solidFill>
                <a:schemeClr val="accent5">
                  <a:lumMod val="75000"/>
                </a:schemeClr>
              </a:solidFill>
              <a:effectLst>
                <a:outerShdw blurRad="63500" dir="3600000" algn="tl" rotWithShape="0">
                  <a:srgbClr val="000000">
                    <a:alpha val="70000"/>
                  </a:srgbClr>
                </a:outerShdw>
              </a:effectLst>
              <a:latin typeface="Garamond" pitchFamily="18" charset="0"/>
              <a:cs typeface="Arial" pitchFamily="34" charset="0"/>
            </a:endParaRPr>
          </a:p>
        </p:txBody>
      </p:sp>
      <p:pic>
        <p:nvPicPr>
          <p:cNvPr id="4" name="Рисунок 3" descr="https://pp.userapi.com/c846124/v846124255/31744/BcG4y7rrYWU.jpg"/>
          <p:cNvPicPr/>
          <p:nvPr/>
        </p:nvPicPr>
        <p:blipFill>
          <a:blip r:embed="rId3" cstate="print">
            <a:clrChange>
              <a:clrFrom>
                <a:srgbClr val="FFFFFF"/>
              </a:clrFrom>
              <a:clrTo>
                <a:srgbClr val="FFFFFF">
                  <a:alpha val="0"/>
                </a:srgbClr>
              </a:clrTo>
            </a:clrChange>
          </a:blip>
          <a:srcRect l="12542" r="12204"/>
          <a:stretch>
            <a:fillRect/>
          </a:stretch>
        </p:blipFill>
        <p:spPr bwMode="auto">
          <a:xfrm>
            <a:off x="4499992" y="1052736"/>
            <a:ext cx="4464496" cy="460851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tx2">
              <a:lumMod val="5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descr="Announcing UN World Oceans Day 2023: Planet Ocean">
            <a:hlinkClick r:id="rId2"/>
          </p:cNvPr>
          <p:cNvPicPr/>
          <p:nvPr/>
        </p:nvPicPr>
        <p:blipFill>
          <a:blip r:embed="rId3" cstate="print"/>
          <a:srcRect/>
          <a:stretch>
            <a:fillRect/>
          </a:stretch>
        </p:blipFill>
        <p:spPr bwMode="auto">
          <a:xfrm>
            <a:off x="4211960" y="188640"/>
            <a:ext cx="5472608" cy="6192688"/>
          </a:xfrm>
          <a:prstGeom prst="rect">
            <a:avLst/>
          </a:prstGeom>
          <a:noFill/>
          <a:ln w="9525">
            <a:noFill/>
            <a:miter lim="800000"/>
            <a:headEnd/>
            <a:tailEnd/>
          </a:ln>
          <a:effectLst>
            <a:softEdge rad="635000"/>
          </a:effectLst>
        </p:spPr>
      </p:pic>
      <p:sp>
        <p:nvSpPr>
          <p:cNvPr id="16385" name="Rectangle 1"/>
          <p:cNvSpPr>
            <a:spLocks noChangeArrowheads="1"/>
          </p:cNvSpPr>
          <p:nvPr/>
        </p:nvSpPr>
        <p:spPr bwMode="auto">
          <a:xfrm>
            <a:off x="179512" y="338173"/>
            <a:ext cx="5400600" cy="6278642"/>
          </a:xfrm>
          <a:prstGeom prst="rect">
            <a:avLst/>
          </a:prstGeom>
          <a:solidFill>
            <a:schemeClr val="tx2">
              <a:lumMod val="50000"/>
            </a:schemeClr>
          </a:solidFill>
          <a:ln>
            <a:noFill/>
            <a:headEnd/>
            <a:tailEnd/>
          </a:ln>
        </p:spPr>
        <p:style>
          <a:lnRef idx="3">
            <a:schemeClr val="lt1"/>
          </a:lnRef>
          <a:fillRef idx="1001">
            <a:schemeClr val="dk2"/>
          </a:fillRef>
          <a:effectRef idx="1">
            <a:schemeClr val="accent1"/>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i="1" u="none" strike="noStrike" cap="none" normalizeH="0" baseline="0" dirty="0" smtClean="0">
                <a:ln>
                  <a:noFill/>
                </a:ln>
                <a:solidFill>
                  <a:schemeClr val="bg1"/>
                </a:solidFill>
                <a:effectLst/>
                <a:latin typeface="Bad Script" pitchFamily="2" charset="0"/>
                <a:ea typeface="Times New Roman" pitchFamily="18" charset="0"/>
                <a:cs typeface="Times New Roman" pitchFamily="18" charset="0"/>
              </a:rPr>
              <a:t>История праздника</a:t>
            </a:r>
            <a:endParaRPr kumimoji="0" lang="ru-RU" sz="2400" i="0" u="none" strike="noStrike" cap="none" normalizeH="0" baseline="0" dirty="0" smtClean="0">
              <a:ln>
                <a:noFill/>
              </a:ln>
              <a:solidFill>
                <a:schemeClr val="bg1"/>
              </a:solidFill>
              <a:effectLst/>
              <a:latin typeface="Bad Script" pitchFamily="2" charset="0"/>
              <a:cs typeface="Arial" pitchFamily="34" charset="0"/>
            </a:endParaRPr>
          </a:p>
          <a:p>
            <a:pPr algn="just"/>
            <a:r>
              <a:rPr kumimoji="0" lang="ru-RU" i="0" u="none" strike="noStrike" cap="none" normalizeH="0" baseline="0" dirty="0" smtClean="0">
                <a:ln>
                  <a:noFill/>
                </a:ln>
                <a:solidFill>
                  <a:schemeClr val="bg1"/>
                </a:solidFill>
                <a:effectLst/>
                <a:latin typeface="Bad Script" pitchFamily="2" charset="0"/>
                <a:ea typeface="Times New Roman" pitchFamily="18" charset="0"/>
                <a:cs typeface="Times New Roman" pitchFamily="18" charset="0"/>
              </a:rPr>
              <a:t>Впервые идею о введении праздничного дня озвучили представители Института океана Канады и Канадский международный центр по освоению океана на Конференции ООН по окружающей среде и развитию, состоявшейся в </a:t>
            </a:r>
            <a:r>
              <a:rPr kumimoji="0" lang="ru-RU" i="0" u="none" strike="noStrike" cap="none" normalizeH="0" baseline="0" dirty="0" err="1" smtClean="0">
                <a:ln>
                  <a:noFill/>
                </a:ln>
                <a:solidFill>
                  <a:schemeClr val="bg1"/>
                </a:solidFill>
                <a:effectLst/>
                <a:latin typeface="Bad Script" pitchFamily="2" charset="0"/>
                <a:ea typeface="Times New Roman" pitchFamily="18" charset="0"/>
                <a:cs typeface="Times New Roman" pitchFamily="18" charset="0"/>
              </a:rPr>
              <a:t>Рио-Де-Жанейро</a:t>
            </a:r>
            <a:r>
              <a:rPr kumimoji="0" lang="ru-RU" i="0" u="none" strike="noStrike" cap="none" normalizeH="0" baseline="0" dirty="0" smtClean="0">
                <a:ln>
                  <a:noFill/>
                </a:ln>
                <a:solidFill>
                  <a:schemeClr val="bg1"/>
                </a:solidFill>
                <a:effectLst/>
                <a:latin typeface="Bad Script" pitchFamily="2" charset="0"/>
                <a:ea typeface="Times New Roman" pitchFamily="18" charset="0"/>
                <a:cs typeface="Times New Roman" pitchFamily="18" charset="0"/>
              </a:rPr>
              <a:t> </a:t>
            </a:r>
            <a:r>
              <a:rPr kumimoji="0" lang="ru-RU" i="0" u="none" strike="noStrike" cap="none" normalizeH="0" baseline="0" dirty="0" err="1" smtClean="0">
                <a:ln>
                  <a:noFill/>
                </a:ln>
                <a:solidFill>
                  <a:schemeClr val="bg1"/>
                </a:solidFill>
                <a:effectLst/>
                <a:latin typeface="Bad Script" pitchFamily="2" charset="0"/>
                <a:ea typeface="Times New Roman" pitchFamily="18" charset="0"/>
                <a:cs typeface="Times New Roman" pitchFamily="18" charset="0"/>
              </a:rPr>
              <a:t>в</a:t>
            </a:r>
            <a:r>
              <a:rPr kumimoji="0" lang="ru-RU" i="0" u="none" strike="noStrike" cap="none" normalizeH="0" baseline="0" dirty="0" smtClean="0">
                <a:ln>
                  <a:noFill/>
                </a:ln>
                <a:solidFill>
                  <a:schemeClr val="bg1"/>
                </a:solidFill>
                <a:effectLst/>
                <a:latin typeface="Bad Script" pitchFamily="2" charset="0"/>
                <a:ea typeface="Times New Roman" pitchFamily="18" charset="0"/>
                <a:cs typeface="Times New Roman" pitchFamily="18" charset="0"/>
              </a:rPr>
              <a:t> 1992 году. Поводом для внимания ученых послужил доклад Всемирной комиссии по окружающей среде и развитию. В докладе шла речь о проведении исследований с 1987 года, в результате которых сделаны выводы о том, что Мировой океан подвергается активным загрязнениям, а люди недостаточно осведомлены о проблеме. </a:t>
            </a:r>
            <a:r>
              <a:rPr lang="ru-RU" dirty="0">
                <a:solidFill>
                  <a:schemeClr val="bg1"/>
                </a:solidFill>
                <a:latin typeface="Bad Script" pitchFamily="2" charset="0"/>
              </a:rPr>
              <a:t>Неофициально праздник начали отмечать с 1993 года. Его целью было уделить особое внимание неразрывной связи с океаном всего человечества и повысить информированность о важности его защиты от загрязнения.</a:t>
            </a:r>
          </a:p>
          <a:p>
            <a:pPr algn="just"/>
            <a:r>
              <a:rPr lang="ru-RU" dirty="0">
                <a:solidFill>
                  <a:schemeClr val="bg1"/>
                </a:solidFill>
                <a:latin typeface="Bad Script" pitchFamily="2" charset="0"/>
              </a:rPr>
              <a:t>Многие годы неправительственные структуры «Глобальный форум по океанам, побережьям и островам», «Океанический проект» и «Сеть Мировой океан» сотрудничали с государственными и негосударственными учреждениями — природными заповедниками, океанариумами, зоопарками, музеями — по вопросам проведения Дня океанов</a:t>
            </a:r>
            <a:r>
              <a:rPr lang="ru-RU" dirty="0" smtClean="0">
                <a:solidFill>
                  <a:schemeClr val="bg1"/>
                </a:solidFill>
                <a:latin typeface="Bad Script" pitchFamily="2" charset="0"/>
              </a:rPr>
              <a:t>.</a:t>
            </a:r>
            <a:endParaRPr kumimoji="0" lang="ru-RU" sz="1800" i="0" u="none" strike="noStrike" cap="none" normalizeH="0" baseline="0" dirty="0" smtClean="0">
              <a:ln>
                <a:noFill/>
              </a:ln>
              <a:solidFill>
                <a:schemeClr val="bg1"/>
              </a:solidFill>
              <a:effectLst/>
              <a:latin typeface="Bad Script" pitchFamily="2"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tx2">
              <a:lumMod val="50000"/>
              <a:alpha val="88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descr="https://ru.unesco.org/sites/default/files/wwd2018_ru.jpg"/>
          <p:cNvPicPr/>
          <p:nvPr/>
        </p:nvPicPr>
        <p:blipFill>
          <a:blip r:embed="rId2" cstate="print"/>
          <a:srcRect/>
          <a:stretch>
            <a:fillRect/>
          </a:stretch>
        </p:blipFill>
        <p:spPr bwMode="auto">
          <a:xfrm>
            <a:off x="1259632" y="260648"/>
            <a:ext cx="6840760" cy="2664296"/>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127000"/>
          </a:effectLst>
        </p:spPr>
      </p:pic>
      <p:sp>
        <p:nvSpPr>
          <p:cNvPr id="2049" name="Rectangle 1"/>
          <p:cNvSpPr>
            <a:spLocks noChangeArrowheads="1"/>
          </p:cNvSpPr>
          <p:nvPr/>
        </p:nvSpPr>
        <p:spPr bwMode="auto">
          <a:xfrm>
            <a:off x="323528" y="2997268"/>
            <a:ext cx="8568952" cy="3046988"/>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accent3">
                    <a:lumMod val="50000"/>
                  </a:schemeClr>
                </a:solidFill>
                <a:effectLst/>
                <a:latin typeface="Bahnschrift SemiBold Condensed" pitchFamily="34" charset="0"/>
                <a:ea typeface="Times New Roman" pitchFamily="18" charset="0"/>
                <a:cs typeface="Arial" pitchFamily="34" charset="0"/>
              </a:rPr>
              <a:t>Всемирный день водных ресурсов отмечается ежегодно 22 марта для привлечения внимания к важности пресноводных ресурсов и пропаганды устойчивого управления ими. Этот День предоставляет возможность подробнее узнать о проблемах, связанных с водными ресурсами, вдохновиться рассказать о них другим и принять меры для изменения ситуации к лучшему.</a:t>
            </a:r>
            <a:endParaRPr kumimoji="0" lang="ru-RU" sz="1600" b="0" i="0" u="none" strike="noStrike" cap="none" normalizeH="0" baseline="0" dirty="0" smtClean="0">
              <a:ln>
                <a:noFill/>
              </a:ln>
              <a:solidFill>
                <a:schemeClr val="accent3">
                  <a:lumMod val="50000"/>
                </a:schemeClr>
              </a:solidFill>
              <a:effectLst/>
              <a:latin typeface="Bahnschrift SemiBold Condensed"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accent3">
                    <a:lumMod val="50000"/>
                  </a:schemeClr>
                </a:solidFill>
                <a:effectLst/>
                <a:latin typeface="Bahnschrift SemiBold Condensed" pitchFamily="34" charset="0"/>
                <a:ea typeface="Times New Roman" pitchFamily="18" charset="0"/>
                <a:cs typeface="Arial" pitchFamily="34" charset="0"/>
              </a:rPr>
              <a:t>Вода - это основной строительный блок жизни. Вода не просто необходима для утоления жажды или защиты здоровья, она имеет жизненно важное значение для создания рабочих мест и поддержки экономического, социального и человеческого развития. Согласно последнему Докладу о состоянии водных ресурсов мира, 3,6 млрд. человек во всем мире, что составляет около половины населения планеты, проживают в районах, где ощущается дефицит водных ресурсов, в течение как минимум одного месяца в году. В 2050 году этот показатель может вырасти до более 5 млрд. человек. Современное глобальное использование пресной воды приближается к максимальному пороговому уровню устойчивости, и этот хрупкий баланс на самом деле лишь маскирует серьезные местные и региональные диспропорции.</a:t>
            </a:r>
            <a:endParaRPr kumimoji="0" lang="ru-RU" sz="1600" b="0" i="0" u="none" strike="noStrike" cap="none" normalizeH="0" baseline="0" dirty="0" smtClean="0">
              <a:ln>
                <a:noFill/>
              </a:ln>
              <a:solidFill>
                <a:schemeClr val="accent3">
                  <a:lumMod val="50000"/>
                </a:schemeClr>
              </a:solidFill>
              <a:effectLst/>
              <a:latin typeface="Bahnschrift SemiBold Condensed"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accent3">
                    <a:lumMod val="50000"/>
                  </a:schemeClr>
                </a:solidFill>
                <a:effectLst/>
                <a:latin typeface="Bahnschrift SemiBold Condensed" pitchFamily="34" charset="0"/>
                <a:ea typeface="Times New Roman" pitchFamily="18" charset="0"/>
                <a:cs typeface="Arial" pitchFamily="34" charset="0"/>
              </a:rPr>
              <a:t>столов, семинаров и выставок, посвящённых сохранению и освоению водных ресурсов.</a:t>
            </a:r>
            <a:endParaRPr kumimoji="0" lang="ru-RU" sz="1600" b="0" i="0" u="none" strike="noStrike" cap="none" normalizeH="0" baseline="0" dirty="0" smtClean="0">
              <a:ln>
                <a:noFill/>
              </a:ln>
              <a:solidFill>
                <a:schemeClr val="accent3">
                  <a:lumMod val="50000"/>
                </a:schemeClr>
              </a:solidFill>
              <a:effectLst/>
              <a:latin typeface="Bahnschrift SemiBold Condensed" pitchFamily="34" charset="0"/>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6858000"/>
          </a:xfrm>
          <a:prstGeom prst="rect">
            <a:avLst/>
          </a:prstGeom>
          <a:solidFill>
            <a:srgbClr val="002060">
              <a:alpha val="80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descr="images.jpg"/>
          <p:cNvPicPr>
            <a:picLocks noChangeAspect="1"/>
          </p:cNvPicPr>
          <p:nvPr/>
        </p:nvPicPr>
        <p:blipFill>
          <a:blip r:embed="rId2" cstate="print"/>
          <a:stretch>
            <a:fillRect/>
          </a:stretch>
        </p:blipFill>
        <p:spPr>
          <a:xfrm>
            <a:off x="323528" y="332656"/>
            <a:ext cx="8568952" cy="4406993"/>
          </a:xfrm>
          <a:prstGeom prst="rect">
            <a:avLst/>
          </a:prstGeom>
          <a:effectLst>
            <a:softEdge rad="635000"/>
          </a:effectLst>
        </p:spPr>
      </p:pic>
      <p:sp>
        <p:nvSpPr>
          <p:cNvPr id="2" name="Прямоугольник 1"/>
          <p:cNvSpPr/>
          <p:nvPr/>
        </p:nvSpPr>
        <p:spPr>
          <a:xfrm>
            <a:off x="323528" y="3284984"/>
            <a:ext cx="8568952" cy="3077766"/>
          </a:xfrm>
          <a:prstGeom prst="rect">
            <a:avLst/>
          </a:prstGeom>
          <a:ln w="28575">
            <a:solidFill>
              <a:schemeClr val="accent3">
                <a:lumMod val="50000"/>
              </a:schemeClr>
            </a:solid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lvl="0" algn="just" eaLnBrk="0" fontAlgn="base" hangingPunct="0">
              <a:spcBef>
                <a:spcPct val="0"/>
              </a:spcBef>
              <a:spcAft>
                <a:spcPct val="0"/>
              </a:spcAft>
            </a:pPr>
            <a:endParaRPr lang="ru-RU" sz="1100" b="1" dirty="0" smtClean="0">
              <a:ln/>
              <a:solidFill>
                <a:schemeClr val="accent3"/>
              </a:solidFill>
              <a:latin typeface="Times New Roman" pitchFamily="18" charset="0"/>
              <a:ea typeface="Times New Roman" pitchFamily="18" charset="0"/>
              <a:cs typeface="Times New Roman" pitchFamily="18" charset="0"/>
            </a:endParaRPr>
          </a:p>
          <a:p>
            <a:pPr lvl="0" algn="just" eaLnBrk="0" fontAlgn="base" hangingPunct="0">
              <a:spcBef>
                <a:spcPct val="0"/>
              </a:spcBef>
              <a:spcAft>
                <a:spcPct val="0"/>
              </a:spcAft>
            </a:pPr>
            <a:r>
              <a:rPr lang="ru-RU" sz="1300" b="1" dirty="0" smtClean="0">
                <a:ln w="1905"/>
                <a:solidFill>
                  <a:schemeClr val="accent1">
                    <a:lumMod val="75000"/>
                  </a:schemeClr>
                </a:solidFill>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Публикация ежегодного Доклада о состоянии водных ресурсов мира приурочена к празднованию Всемирного дня водных ресурсов с целью предоставления лицам, ответственным за принятие решений,  инструментов для разработки и осуществления устойчивой политики водопользования. ЮНЕСКО работает круглый год для создания базы научных знаний, способной помочь странам в управлении своими водными ресурсами на устойчивой основе в рамках Международной гидрологической программы (МГП) и многочисленных Центров и Кафедр водных ресурсов по всему миру.</a:t>
            </a:r>
            <a:endParaRPr lang="ru-RU" sz="1300" b="1" dirty="0" smtClean="0">
              <a:ln w="1905"/>
              <a:solidFill>
                <a:schemeClr val="accent1">
                  <a:lumMod val="75000"/>
                </a:schemeClr>
              </a:solidFill>
              <a:effectLst>
                <a:innerShdw blurRad="69850" dist="43180" dir="5400000">
                  <a:srgbClr val="000000">
                    <a:alpha val="65000"/>
                  </a:srgbClr>
                </a:innerShdw>
              </a:effectLst>
              <a:latin typeface="Times New Roman" pitchFamily="18" charset="0"/>
              <a:cs typeface="Times New Roman" pitchFamily="18" charset="0"/>
            </a:endParaRPr>
          </a:p>
          <a:p>
            <a:pPr lvl="0" algn="just" eaLnBrk="0" fontAlgn="base" hangingPunct="0">
              <a:spcBef>
                <a:spcPct val="0"/>
              </a:spcBef>
              <a:spcAft>
                <a:spcPct val="0"/>
              </a:spcAft>
            </a:pPr>
            <a:r>
              <a:rPr lang="ru-RU" sz="1300" b="1" dirty="0" smtClean="0">
                <a:ln w="1905"/>
                <a:solidFill>
                  <a:schemeClr val="accent1">
                    <a:lumMod val="75000"/>
                  </a:schemeClr>
                </a:solidFill>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Генеральная Ассамблея Организации Объединенных Наций приняла резолюцию </a:t>
            </a:r>
            <a:r>
              <a:rPr lang="en-US" sz="1300" b="1" dirty="0" smtClean="0">
                <a:ln w="1905"/>
                <a:solidFill>
                  <a:schemeClr val="accent1">
                    <a:lumMod val="75000"/>
                  </a:schemeClr>
                </a:solidFill>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A/RES/47/193(link is external)</a:t>
            </a:r>
            <a:r>
              <a:rPr lang="ru-RU" sz="1300" b="1" dirty="0" smtClean="0">
                <a:ln w="1905"/>
                <a:solidFill>
                  <a:schemeClr val="accent1">
                    <a:lumMod val="75000"/>
                  </a:schemeClr>
                </a:solidFill>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 от 22 декабря 1992 года, в которой она провозгласила 22 марта Всемирным днем водных ресурсов. Этот День отмечается ежегодно с 1993 года, в соответствии с рекомендациями Конференции Организации Объединенных Наций по окружающей среде и развитию (ЮНСЕД), содержащимися в главе 18 (Пресноводные ресурсы) Повестки дня на XXI век. Государствам было предложено посвятить </a:t>
            </a:r>
            <a:r>
              <a:rPr lang="ru-RU" sz="1300" b="1" dirty="0" err="1" smtClean="0">
                <a:ln w="1905"/>
                <a:solidFill>
                  <a:schemeClr val="accent1">
                    <a:lumMod val="75000"/>
                  </a:schemeClr>
                </a:solidFill>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Ден</a:t>
            </a:r>
            <a:r>
              <a:rPr lang="ru-RU" sz="1300" b="1" dirty="0" smtClean="0">
                <a:ln w="1905"/>
                <a:solidFill>
                  <a:schemeClr val="accent1">
                    <a:lumMod val="75000"/>
                  </a:schemeClr>
                </a:solidFill>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 в соответствии с национальным контекстом, конкретным мероприятиям, таким как поощрение информированности общественности, путем публикации и распространения документальных фильмов и </a:t>
            </a:r>
            <a:r>
              <a:rPr lang="ru-RU" sz="1300" b="1" dirty="0" err="1" smtClean="0">
                <a:ln w="1905"/>
                <a:solidFill>
                  <a:schemeClr val="accent1">
                    <a:lumMod val="75000"/>
                  </a:schemeClr>
                </a:solidFill>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организаи</a:t>
            </a:r>
            <a:r>
              <a:rPr lang="ru-RU" sz="1300" b="1" dirty="0" smtClean="0">
                <a:ln w="1905"/>
                <a:solidFill>
                  <a:schemeClr val="accent1">
                    <a:lumMod val="75000"/>
                  </a:schemeClr>
                </a:solidFill>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 конференций, кругл</a:t>
            </a:r>
            <a:r>
              <a:rPr lang="ru-RU" sz="1400" b="1" dirty="0" smtClean="0">
                <a:ln w="1905"/>
                <a:solidFill>
                  <a:schemeClr val="accent1">
                    <a:lumMod val="75000"/>
                  </a:schemeClr>
                </a:solidFill>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ых столов, семинаров и выставок, посвящённых сохранению и освоению водных ресурсов.</a:t>
            </a:r>
            <a:endParaRPr lang="ru-RU" sz="1400" b="1" dirty="0">
              <a:ln w="1905"/>
              <a:solidFill>
                <a:schemeClr val="accent1">
                  <a:lumMod val="75000"/>
                </a:schemeClr>
              </a:solidFill>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gradFill>
            <a:gsLst>
              <a:gs pos="0">
                <a:srgbClr val="03D4A8"/>
              </a:gs>
              <a:gs pos="25000">
                <a:srgbClr val="21D6E0"/>
              </a:gs>
              <a:gs pos="75000">
                <a:srgbClr val="0087E6"/>
              </a:gs>
              <a:gs pos="100000">
                <a:srgbClr val="005CBF"/>
              </a:gs>
            </a:gsLst>
            <a:lin ang="5400000" scaled="0"/>
          </a:gra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ct val="0"/>
              </a:spcAft>
            </a:pPr>
            <a:endParaRPr lang="en-US" dirty="0" smtClean="0">
              <a:solidFill>
                <a:schemeClr val="tx2">
                  <a:lumMod val="50000"/>
                </a:schemeClr>
              </a:solidFill>
              <a:latin typeface="Times New Roman" pitchFamily="18" charset="0"/>
              <a:ea typeface="Times New Roman" pitchFamily="18" charset="0"/>
              <a:cs typeface="Times New Roman" pitchFamily="18" charset="0"/>
            </a:endParaRPr>
          </a:p>
          <a:p>
            <a:pPr lvl="0" algn="just" fontAlgn="base">
              <a:spcBef>
                <a:spcPct val="0"/>
              </a:spcBef>
              <a:spcAft>
                <a:spcPct val="0"/>
              </a:spcAft>
            </a:pPr>
            <a:endParaRPr lang="en-US" dirty="0" smtClean="0">
              <a:solidFill>
                <a:schemeClr val="tx2">
                  <a:lumMod val="50000"/>
                </a:schemeClr>
              </a:solidFill>
              <a:latin typeface="Times New Roman" pitchFamily="18" charset="0"/>
              <a:ea typeface="Times New Roman" pitchFamily="18" charset="0"/>
              <a:cs typeface="Times New Roman" pitchFamily="18" charset="0"/>
            </a:endParaRPr>
          </a:p>
          <a:p>
            <a:pPr lvl="0" algn="just" fontAlgn="base">
              <a:spcBef>
                <a:spcPct val="0"/>
              </a:spcBef>
              <a:spcAft>
                <a:spcPct val="0"/>
              </a:spcAft>
            </a:pPr>
            <a:endParaRPr lang="en-US" dirty="0" smtClean="0">
              <a:solidFill>
                <a:schemeClr val="tx2">
                  <a:lumMod val="50000"/>
                </a:schemeClr>
              </a:solidFill>
              <a:latin typeface="Times New Roman" pitchFamily="18" charset="0"/>
              <a:ea typeface="Times New Roman" pitchFamily="18" charset="0"/>
              <a:cs typeface="Times New Roman" pitchFamily="18" charset="0"/>
            </a:endParaRPr>
          </a:p>
          <a:p>
            <a:pPr lvl="0" algn="just" fontAlgn="base">
              <a:spcBef>
                <a:spcPct val="0"/>
              </a:spcBef>
              <a:spcAft>
                <a:spcPct val="0"/>
              </a:spcAft>
            </a:pPr>
            <a:endParaRPr lang="en-US" dirty="0" smtClean="0">
              <a:solidFill>
                <a:schemeClr val="tx2">
                  <a:lumMod val="50000"/>
                </a:schemeClr>
              </a:solidFill>
              <a:latin typeface="Times New Roman" pitchFamily="18" charset="0"/>
              <a:ea typeface="Times New Roman" pitchFamily="18" charset="0"/>
              <a:cs typeface="Times New Roman" pitchFamily="18" charset="0"/>
            </a:endParaRPr>
          </a:p>
          <a:p>
            <a:pPr lvl="0" algn="just" fontAlgn="base">
              <a:spcBef>
                <a:spcPct val="0"/>
              </a:spcBef>
              <a:spcAft>
                <a:spcPct val="0"/>
              </a:spcAft>
            </a:pPr>
            <a:endParaRPr lang="en-US" dirty="0" smtClean="0">
              <a:solidFill>
                <a:schemeClr val="tx2">
                  <a:lumMod val="50000"/>
                </a:schemeClr>
              </a:solidFill>
              <a:latin typeface="Times New Roman" pitchFamily="18" charset="0"/>
              <a:ea typeface="Times New Roman" pitchFamily="18" charset="0"/>
              <a:cs typeface="Times New Roman" pitchFamily="18" charset="0"/>
            </a:endParaRPr>
          </a:p>
          <a:p>
            <a:pPr lvl="0" algn="just" fontAlgn="base">
              <a:spcBef>
                <a:spcPct val="0"/>
              </a:spcBef>
              <a:spcAft>
                <a:spcPct val="0"/>
              </a:spcAft>
            </a:pPr>
            <a:endParaRPr lang="en-US" dirty="0" smtClean="0">
              <a:solidFill>
                <a:schemeClr val="tx2">
                  <a:lumMod val="50000"/>
                </a:schemeClr>
              </a:solidFill>
              <a:latin typeface="Times New Roman" pitchFamily="18" charset="0"/>
              <a:ea typeface="Times New Roman" pitchFamily="18" charset="0"/>
              <a:cs typeface="Times New Roman" pitchFamily="18" charset="0"/>
            </a:endParaRPr>
          </a:p>
          <a:p>
            <a:pPr lvl="0" algn="just" fontAlgn="base">
              <a:spcBef>
                <a:spcPct val="0"/>
              </a:spcBef>
              <a:spcAft>
                <a:spcPct val="0"/>
              </a:spcAft>
            </a:pPr>
            <a:endParaRPr lang="en-US" dirty="0" smtClean="0">
              <a:solidFill>
                <a:schemeClr val="tx2">
                  <a:lumMod val="50000"/>
                </a:schemeClr>
              </a:solidFill>
              <a:latin typeface="Times New Roman" pitchFamily="18" charset="0"/>
              <a:ea typeface="Times New Roman" pitchFamily="18" charset="0"/>
              <a:cs typeface="Times New Roman" pitchFamily="18" charset="0"/>
            </a:endParaRPr>
          </a:p>
          <a:p>
            <a:pPr lvl="0" algn="just" fontAlgn="base">
              <a:spcBef>
                <a:spcPct val="0"/>
              </a:spcBef>
              <a:spcAft>
                <a:spcPct val="0"/>
              </a:spcAft>
            </a:pPr>
            <a:endParaRPr lang="en-US" dirty="0" smtClean="0">
              <a:solidFill>
                <a:schemeClr val="tx2">
                  <a:lumMod val="50000"/>
                </a:schemeClr>
              </a:solidFill>
              <a:latin typeface="Times New Roman" pitchFamily="18" charset="0"/>
              <a:ea typeface="Times New Roman" pitchFamily="18" charset="0"/>
              <a:cs typeface="Times New Roman" pitchFamily="18" charset="0"/>
            </a:endParaRPr>
          </a:p>
          <a:p>
            <a:pPr lvl="0" algn="just" fontAlgn="base">
              <a:spcBef>
                <a:spcPct val="0"/>
              </a:spcBef>
              <a:spcAft>
                <a:spcPct val="0"/>
              </a:spcAft>
            </a:pPr>
            <a:endParaRPr lang="en-US" dirty="0" smtClean="0">
              <a:solidFill>
                <a:schemeClr val="tx2">
                  <a:lumMod val="50000"/>
                </a:schemeClr>
              </a:solidFill>
              <a:latin typeface="Times New Roman" pitchFamily="18" charset="0"/>
              <a:ea typeface="Times New Roman" pitchFamily="18" charset="0"/>
              <a:cs typeface="Times New Roman" pitchFamily="18" charset="0"/>
            </a:endParaRPr>
          </a:p>
          <a:p>
            <a:pPr lvl="0" algn="just" fontAlgn="base">
              <a:spcBef>
                <a:spcPct val="0"/>
              </a:spcBef>
              <a:spcAft>
                <a:spcPct val="0"/>
              </a:spcAft>
            </a:pPr>
            <a:endParaRPr lang="en-US" dirty="0" smtClean="0">
              <a:solidFill>
                <a:schemeClr val="tx2">
                  <a:lumMod val="50000"/>
                </a:schemeClr>
              </a:solidFill>
              <a:latin typeface="Times New Roman" pitchFamily="18" charset="0"/>
              <a:ea typeface="Times New Roman" pitchFamily="18" charset="0"/>
              <a:cs typeface="Times New Roman" pitchFamily="18" charset="0"/>
            </a:endParaRPr>
          </a:p>
          <a:p>
            <a:pPr lvl="0" algn="just" fontAlgn="base">
              <a:spcBef>
                <a:spcPct val="0"/>
              </a:spcBef>
              <a:spcAft>
                <a:spcPct val="0"/>
              </a:spcAft>
            </a:pPr>
            <a:endParaRPr lang="en-US" dirty="0" smtClean="0">
              <a:solidFill>
                <a:schemeClr val="tx2">
                  <a:lumMod val="50000"/>
                </a:schemeClr>
              </a:solidFill>
              <a:latin typeface="Times New Roman" pitchFamily="18" charset="0"/>
              <a:ea typeface="Times New Roman" pitchFamily="18" charset="0"/>
              <a:cs typeface="Times New Roman" pitchFamily="18" charset="0"/>
            </a:endParaRPr>
          </a:p>
          <a:p>
            <a:pPr lvl="0" algn="just" fontAlgn="base">
              <a:spcBef>
                <a:spcPct val="0"/>
              </a:spcBef>
              <a:spcAft>
                <a:spcPct val="0"/>
              </a:spcAft>
            </a:pPr>
            <a:endParaRPr lang="en-US" dirty="0" smtClean="0">
              <a:solidFill>
                <a:schemeClr val="tx2">
                  <a:lumMod val="50000"/>
                </a:schemeClr>
              </a:solidFill>
              <a:latin typeface="Times New Roman" pitchFamily="18" charset="0"/>
              <a:ea typeface="Times New Roman" pitchFamily="18" charset="0"/>
              <a:cs typeface="Times New Roman" pitchFamily="18" charset="0"/>
            </a:endParaRPr>
          </a:p>
          <a:p>
            <a:pPr lvl="0" algn="just" fontAlgn="base">
              <a:spcBef>
                <a:spcPct val="0"/>
              </a:spcBef>
              <a:spcAft>
                <a:spcPct val="0"/>
              </a:spcAft>
            </a:pPr>
            <a:endParaRPr lang="en-US" dirty="0" smtClean="0">
              <a:solidFill>
                <a:schemeClr val="tx2">
                  <a:lumMod val="50000"/>
                </a:schemeClr>
              </a:solidFill>
              <a:latin typeface="Times New Roman" pitchFamily="18" charset="0"/>
              <a:ea typeface="Times New Roman" pitchFamily="18" charset="0"/>
              <a:cs typeface="Times New Roman" pitchFamily="18" charset="0"/>
            </a:endParaRPr>
          </a:p>
          <a:p>
            <a:pPr lvl="0" algn="just" fontAlgn="base">
              <a:spcBef>
                <a:spcPct val="0"/>
              </a:spcBef>
              <a:spcAft>
                <a:spcPct val="0"/>
              </a:spcAft>
            </a:pPr>
            <a:endParaRPr lang="en-US" dirty="0" smtClean="0">
              <a:solidFill>
                <a:schemeClr val="tx2">
                  <a:lumMod val="50000"/>
                </a:schemeClr>
              </a:solidFill>
              <a:latin typeface="Times New Roman" pitchFamily="18" charset="0"/>
              <a:ea typeface="Times New Roman" pitchFamily="18" charset="0"/>
              <a:cs typeface="Times New Roman" pitchFamily="18" charset="0"/>
            </a:endParaRPr>
          </a:p>
          <a:p>
            <a:pPr lvl="0" algn="just" fontAlgn="base">
              <a:spcBef>
                <a:spcPct val="0"/>
              </a:spcBef>
              <a:spcAft>
                <a:spcPct val="0"/>
              </a:spcAft>
            </a:pPr>
            <a:endParaRPr lang="en-US" dirty="0" smtClean="0">
              <a:solidFill>
                <a:schemeClr val="tx2">
                  <a:lumMod val="50000"/>
                </a:schemeClr>
              </a:solidFill>
              <a:latin typeface="Times New Roman" pitchFamily="18" charset="0"/>
              <a:ea typeface="Times New Roman" pitchFamily="18" charset="0"/>
              <a:cs typeface="Times New Roman" pitchFamily="18" charset="0"/>
            </a:endParaRPr>
          </a:p>
          <a:p>
            <a:pPr lvl="0" algn="just" fontAlgn="base">
              <a:spcBef>
                <a:spcPct val="0"/>
              </a:spcBef>
              <a:spcAft>
                <a:spcPct val="0"/>
              </a:spcAft>
            </a:pPr>
            <a:endParaRPr lang="en-US" dirty="0" smtClean="0">
              <a:solidFill>
                <a:schemeClr val="tx2">
                  <a:lumMod val="50000"/>
                </a:schemeClr>
              </a:solidFill>
              <a:latin typeface="Times New Roman" pitchFamily="18" charset="0"/>
              <a:ea typeface="Times New Roman" pitchFamily="18" charset="0"/>
              <a:cs typeface="Times New Roman" pitchFamily="18" charset="0"/>
            </a:endParaRPr>
          </a:p>
          <a:p>
            <a:pPr lvl="0" algn="just" fontAlgn="base">
              <a:spcBef>
                <a:spcPct val="0"/>
              </a:spcBef>
              <a:spcAft>
                <a:spcPct val="0"/>
              </a:spcAft>
            </a:pPr>
            <a:endParaRPr lang="en-US" dirty="0" smtClean="0">
              <a:solidFill>
                <a:schemeClr val="tx2">
                  <a:lumMod val="50000"/>
                </a:schemeClr>
              </a:solidFill>
              <a:latin typeface="Times New Roman" pitchFamily="18" charset="0"/>
              <a:ea typeface="Times New Roman" pitchFamily="18" charset="0"/>
              <a:cs typeface="Times New Roman" pitchFamily="18" charset="0"/>
            </a:endParaRPr>
          </a:p>
          <a:p>
            <a:pPr lvl="0" algn="just" fontAlgn="base">
              <a:spcBef>
                <a:spcPct val="0"/>
              </a:spcBef>
              <a:spcAft>
                <a:spcPct val="0"/>
              </a:spcAft>
            </a:pPr>
            <a:endParaRPr lang="en-US" dirty="0" smtClean="0">
              <a:solidFill>
                <a:schemeClr val="tx2">
                  <a:lumMod val="50000"/>
                </a:schemeClr>
              </a:solidFill>
              <a:latin typeface="Times New Roman" pitchFamily="18" charset="0"/>
              <a:ea typeface="Times New Roman" pitchFamily="18" charset="0"/>
              <a:cs typeface="Times New Roman" pitchFamily="18" charset="0"/>
            </a:endParaRPr>
          </a:p>
          <a:p>
            <a:pPr lvl="0" algn="just" fontAlgn="base">
              <a:spcBef>
                <a:spcPct val="0"/>
              </a:spcBef>
              <a:spcAft>
                <a:spcPct val="0"/>
              </a:spcAft>
            </a:pPr>
            <a:endParaRPr lang="en-US" dirty="0" smtClean="0">
              <a:solidFill>
                <a:schemeClr val="tx2">
                  <a:lumMod val="50000"/>
                </a:schemeClr>
              </a:solidFill>
              <a:latin typeface="Times New Roman" pitchFamily="18" charset="0"/>
              <a:ea typeface="Times New Roman" pitchFamily="18" charset="0"/>
              <a:cs typeface="Times New Roman" pitchFamily="18" charset="0"/>
            </a:endParaRPr>
          </a:p>
          <a:p>
            <a:pPr lvl="0" algn="just" fontAlgn="base">
              <a:spcBef>
                <a:spcPct val="0"/>
              </a:spcBef>
              <a:spcAft>
                <a:spcPct val="0"/>
              </a:spcAft>
            </a:pPr>
            <a:endParaRPr lang="en-US" dirty="0" smtClean="0">
              <a:solidFill>
                <a:schemeClr val="tx2">
                  <a:lumMod val="50000"/>
                </a:schemeClr>
              </a:solidFill>
              <a:latin typeface="Times New Roman" pitchFamily="18" charset="0"/>
              <a:ea typeface="Times New Roman" pitchFamily="18" charset="0"/>
              <a:cs typeface="Times New Roman" pitchFamily="18" charset="0"/>
            </a:endParaRPr>
          </a:p>
          <a:p>
            <a:pPr lvl="0" algn="just" fontAlgn="base">
              <a:spcBef>
                <a:spcPct val="0"/>
              </a:spcBef>
              <a:spcAft>
                <a:spcPct val="0"/>
              </a:spcAft>
            </a:pPr>
            <a:endParaRPr lang="en-US" dirty="0" smtClean="0">
              <a:solidFill>
                <a:schemeClr val="tx2">
                  <a:lumMod val="50000"/>
                </a:schemeClr>
              </a:solidFill>
              <a:latin typeface="Times New Roman" pitchFamily="18" charset="0"/>
              <a:ea typeface="Times New Roman" pitchFamily="18" charset="0"/>
              <a:cs typeface="Times New Roman" pitchFamily="18" charset="0"/>
            </a:endParaRPr>
          </a:p>
          <a:p>
            <a:pPr lvl="0" algn="just" fontAlgn="base">
              <a:spcBef>
                <a:spcPct val="0"/>
              </a:spcBef>
              <a:spcAft>
                <a:spcPct val="0"/>
              </a:spcAft>
            </a:pPr>
            <a:r>
              <a:rPr lang="en-US" sz="1400" dirty="0" smtClean="0">
                <a:solidFill>
                  <a:schemeClr val="tx2">
                    <a:lumMod val="50000"/>
                  </a:schemeClr>
                </a:solidFill>
                <a:latin typeface="Times New Roman" pitchFamily="18" charset="0"/>
                <a:ea typeface="Times New Roman" pitchFamily="18" charset="0"/>
                <a:cs typeface="Times New Roman" pitchFamily="18" charset="0"/>
              </a:rPr>
              <a:t>	</a:t>
            </a:r>
            <a:r>
              <a:rPr lang="ru-RU" sz="1400" dirty="0" smtClean="0">
                <a:solidFill>
                  <a:schemeClr val="tx2">
                    <a:lumMod val="50000"/>
                  </a:schemeClr>
                </a:solidFill>
                <a:latin typeface="Times New Roman" pitchFamily="18" charset="0"/>
                <a:ea typeface="Times New Roman" pitchFamily="18" charset="0"/>
                <a:cs typeface="Times New Roman" pitchFamily="18" charset="0"/>
              </a:rPr>
              <a:t>Фотосинтезирующие водоросли, называемые диатомеями, встречаются практически в </a:t>
            </a:r>
            <a:endParaRPr lang="en-US" sz="1400" dirty="0" smtClean="0">
              <a:solidFill>
                <a:schemeClr val="tx2">
                  <a:lumMod val="50000"/>
                </a:schemeClr>
              </a:solidFill>
              <a:latin typeface="Times New Roman" pitchFamily="18" charset="0"/>
              <a:ea typeface="Times New Roman" pitchFamily="18" charset="0"/>
              <a:cs typeface="Times New Roman" pitchFamily="18" charset="0"/>
            </a:endParaRPr>
          </a:p>
          <a:p>
            <a:pPr lvl="0" algn="just" fontAlgn="base">
              <a:spcBef>
                <a:spcPct val="0"/>
              </a:spcBef>
              <a:spcAft>
                <a:spcPct val="0"/>
              </a:spcAft>
            </a:pPr>
            <a:r>
              <a:rPr lang="en-US" sz="1400" dirty="0" smtClean="0">
                <a:solidFill>
                  <a:schemeClr val="tx2">
                    <a:lumMod val="50000"/>
                  </a:schemeClr>
                </a:solidFill>
                <a:latin typeface="Times New Roman" pitchFamily="18" charset="0"/>
                <a:ea typeface="Times New Roman" pitchFamily="18" charset="0"/>
                <a:cs typeface="Times New Roman" pitchFamily="18" charset="0"/>
              </a:rPr>
              <a:t>	</a:t>
            </a:r>
            <a:r>
              <a:rPr lang="ru-RU" sz="1400" dirty="0" smtClean="0">
                <a:solidFill>
                  <a:schemeClr val="tx2">
                    <a:lumMod val="50000"/>
                  </a:schemeClr>
                </a:solidFill>
                <a:latin typeface="Times New Roman" pitchFamily="18" charset="0"/>
                <a:ea typeface="Times New Roman" pitchFamily="18" charset="0"/>
                <a:cs typeface="Times New Roman" pitchFamily="18" charset="0"/>
              </a:rPr>
              <a:t>любой водной среде. Фото: </a:t>
            </a:r>
            <a:r>
              <a:rPr lang="ru-RU" sz="1400" dirty="0" err="1" smtClean="0">
                <a:solidFill>
                  <a:schemeClr val="tx2">
                    <a:lumMod val="50000"/>
                  </a:schemeClr>
                </a:solidFill>
                <a:latin typeface="Times New Roman" pitchFamily="18" charset="0"/>
                <a:ea typeface="Times New Roman" pitchFamily="18" charset="0"/>
                <a:cs typeface="Times New Roman" pitchFamily="18" charset="0"/>
                <a:hlinkClick r:id="rId2"/>
              </a:rPr>
              <a:t>Scenics</a:t>
            </a:r>
            <a:r>
              <a:rPr lang="ru-RU" sz="1400" dirty="0" smtClean="0">
                <a:solidFill>
                  <a:schemeClr val="tx2">
                    <a:lumMod val="50000"/>
                  </a:schemeClr>
                </a:solidFill>
                <a:latin typeface="Times New Roman" pitchFamily="18" charset="0"/>
                <a:ea typeface="Times New Roman" pitchFamily="18" charset="0"/>
                <a:cs typeface="Times New Roman" pitchFamily="18" charset="0"/>
                <a:hlinkClick r:id="rId2"/>
              </a:rPr>
              <a:t> &amp; </a:t>
            </a:r>
            <a:r>
              <a:rPr lang="ru-RU" sz="1400" dirty="0" err="1" smtClean="0">
                <a:solidFill>
                  <a:schemeClr val="tx2">
                    <a:lumMod val="50000"/>
                  </a:schemeClr>
                </a:solidFill>
                <a:latin typeface="Times New Roman" pitchFamily="18" charset="0"/>
                <a:ea typeface="Times New Roman" pitchFamily="18" charset="0"/>
                <a:cs typeface="Times New Roman" pitchFamily="18" charset="0"/>
                <a:hlinkClick r:id="rId2"/>
              </a:rPr>
              <a:t>Science</a:t>
            </a:r>
            <a:r>
              <a:rPr lang="ru-RU" sz="1400" dirty="0" smtClean="0">
                <a:solidFill>
                  <a:schemeClr val="tx2">
                    <a:lumMod val="50000"/>
                  </a:schemeClr>
                </a:solidFill>
                <a:latin typeface="Times New Roman" pitchFamily="18" charset="0"/>
                <a:ea typeface="Times New Roman" pitchFamily="18" charset="0"/>
                <a:cs typeface="Times New Roman" pitchFamily="18" charset="0"/>
                <a:hlinkClick r:id="rId2"/>
              </a:rPr>
              <a:t>/</a:t>
            </a:r>
            <a:r>
              <a:rPr lang="ru-RU" sz="1400" dirty="0" err="1" smtClean="0">
                <a:solidFill>
                  <a:schemeClr val="tx2">
                    <a:lumMod val="50000"/>
                  </a:schemeClr>
                </a:solidFill>
                <a:latin typeface="Times New Roman" pitchFamily="18" charset="0"/>
                <a:ea typeface="Times New Roman" pitchFamily="18" charset="0"/>
                <a:cs typeface="Times New Roman" pitchFamily="18" charset="0"/>
                <a:hlinkClick r:id="rId2"/>
              </a:rPr>
              <a:t>Alamy</a:t>
            </a:r>
            <a:r>
              <a:rPr lang="ru-RU" sz="1400" dirty="0" smtClean="0">
                <a:solidFill>
                  <a:schemeClr val="tx2">
                    <a:lumMod val="50000"/>
                  </a:schemeClr>
                </a:solidFill>
                <a:latin typeface="Times New Roman" pitchFamily="18" charset="0"/>
                <a:ea typeface="Times New Roman" pitchFamily="18" charset="0"/>
                <a:cs typeface="Times New Roman" pitchFamily="18" charset="0"/>
                <a:hlinkClick r:id="rId2"/>
              </a:rPr>
              <a:t> </a:t>
            </a:r>
            <a:r>
              <a:rPr lang="ru-RU" sz="1400" dirty="0" err="1" smtClean="0">
                <a:solidFill>
                  <a:schemeClr val="tx2">
                    <a:lumMod val="50000"/>
                  </a:schemeClr>
                </a:solidFill>
                <a:latin typeface="Times New Roman" pitchFamily="18" charset="0"/>
                <a:ea typeface="Times New Roman" pitchFamily="18" charset="0"/>
                <a:cs typeface="Times New Roman" pitchFamily="18" charset="0"/>
                <a:hlinkClick r:id="rId2"/>
              </a:rPr>
              <a:t>Stock</a:t>
            </a:r>
            <a:r>
              <a:rPr lang="ru-RU" sz="1400" dirty="0" smtClean="0">
                <a:solidFill>
                  <a:schemeClr val="tx2">
                    <a:lumMod val="50000"/>
                  </a:schemeClr>
                </a:solidFill>
                <a:latin typeface="Times New Roman" pitchFamily="18" charset="0"/>
                <a:ea typeface="Times New Roman" pitchFamily="18" charset="0"/>
                <a:cs typeface="Times New Roman" pitchFamily="18" charset="0"/>
                <a:hlinkClick r:id="rId2"/>
              </a:rPr>
              <a:t> </a:t>
            </a:r>
            <a:r>
              <a:rPr lang="ru-RU" sz="1400" dirty="0" err="1" smtClean="0">
                <a:solidFill>
                  <a:schemeClr val="tx2">
                    <a:lumMod val="50000"/>
                  </a:schemeClr>
                </a:solidFill>
                <a:latin typeface="Times New Roman" pitchFamily="18" charset="0"/>
                <a:ea typeface="Times New Roman" pitchFamily="18" charset="0"/>
                <a:cs typeface="Times New Roman" pitchFamily="18" charset="0"/>
                <a:hlinkClick r:id="rId2"/>
              </a:rPr>
              <a:t>Photo</a:t>
            </a:r>
            <a:endParaRPr lang="ru-RU" sz="1400" dirty="0" smtClean="0">
              <a:solidFill>
                <a:schemeClr val="tx2">
                  <a:lumMod val="50000"/>
                </a:schemeClr>
              </a:solidFill>
              <a:latin typeface="Times New Roman" pitchFamily="18" charset="0"/>
              <a:cs typeface="Times New Roman" pitchFamily="18" charset="0"/>
            </a:endParaRPr>
          </a:p>
        </p:txBody>
      </p:sp>
      <p:sp>
        <p:nvSpPr>
          <p:cNvPr id="1025" name="Rectangle 1"/>
          <p:cNvSpPr>
            <a:spLocks noChangeArrowheads="1"/>
          </p:cNvSpPr>
          <p:nvPr/>
        </p:nvSpPr>
        <p:spPr bwMode="auto">
          <a:xfrm>
            <a:off x="971600" y="580497"/>
            <a:ext cx="7200800" cy="18466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sz="2800" dirty="0" smtClean="0">
                <a:solidFill>
                  <a:schemeClr val="tx2">
                    <a:lumMod val="50000"/>
                  </a:schemeClr>
                </a:solidFill>
                <a:latin typeface="Bernard MT Condensed" pitchFamily="18" charset="0"/>
                <a:ea typeface="Times New Roman" pitchFamily="18" charset="0"/>
                <a:cs typeface="Times New Roman" pitchFamily="18" charset="0"/>
              </a:rPr>
              <a:t>Our oceans are threatened by climate change. They can also offer climate solutions</a:t>
            </a:r>
            <a:endParaRPr kumimoji="0" lang="ru-RU" sz="2800" b="0" i="0" u="none" strike="noStrike" cap="none" normalizeH="0" baseline="0" dirty="0" smtClean="0">
              <a:ln>
                <a:noFill/>
              </a:ln>
              <a:solidFill>
                <a:schemeClr val="tx2">
                  <a:lumMod val="50000"/>
                </a:schemeClr>
              </a:solidFill>
              <a:effectLst/>
              <a:latin typeface="Calibri"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323232"/>
                </a:solidFill>
                <a:effectLst/>
                <a:latin typeface="Calibri" pitchFamily="34" charset="0"/>
                <a:ea typeface="Times New Roman" pitchFamily="18" charset="0"/>
                <a:cs typeface="Times New Roman" pitchFamily="18" charset="0"/>
              </a:rPr>
              <a:t>Здоровые океаны имеют решающее значение для благополучия как нашего вида, так и всей нашей планеты.</a:t>
            </a:r>
            <a:endParaRPr kumimoji="0" lang="en-US" sz="1400" b="0" i="0" u="none" strike="noStrike" cap="none" normalizeH="0" baseline="0" dirty="0" smtClean="0">
              <a:ln>
                <a:noFill/>
              </a:ln>
              <a:solidFill>
                <a:srgbClr val="323232"/>
              </a:solidFill>
              <a:effectLst/>
              <a:latin typeface="Calibri" pitchFamily="34" charset="0"/>
              <a:ea typeface="Times New Roman" pitchFamily="18" charset="0"/>
              <a:cs typeface="Times New Roman" pitchFamily="18" charset="0"/>
            </a:endParaRPr>
          </a:p>
          <a:p>
            <a:pPr lvl="0" eaLnBrk="0" fontAlgn="base" hangingPunct="0">
              <a:spcBef>
                <a:spcPct val="0"/>
              </a:spcBef>
              <a:spcAft>
                <a:spcPct val="0"/>
              </a:spcAft>
            </a:pPr>
            <a:r>
              <a:rPr lang="ru-RU" dirty="0" err="1" smtClean="0">
                <a:hlinkClick r:id="rId3"/>
              </a:rPr>
              <a:t>Никки</a:t>
            </a:r>
            <a:r>
              <a:rPr lang="ru-RU" dirty="0" smtClean="0">
                <a:hlinkClick r:id="rId3"/>
              </a:rPr>
              <a:t> </a:t>
            </a:r>
            <a:r>
              <a:rPr lang="ru-RU" dirty="0" err="1" smtClean="0">
                <a:hlinkClick r:id="rId3"/>
              </a:rPr>
              <a:t>Бэтчелор</a:t>
            </a:r>
            <a:r>
              <a:rPr lang="ru-RU" dirty="0" err="1" smtClean="0"/>
              <a:t>,</a:t>
            </a:r>
            <a:r>
              <a:rPr lang="ru-RU" dirty="0" err="1" smtClean="0">
                <a:hlinkClick r:id="rId4"/>
              </a:rPr>
              <a:t>Майкл</a:t>
            </a:r>
            <a:r>
              <a:rPr lang="ru-RU" dirty="0" smtClean="0">
                <a:hlinkClick r:id="rId4"/>
              </a:rPr>
              <a:t> </a:t>
            </a:r>
            <a:r>
              <a:rPr lang="ru-RU" dirty="0" err="1" smtClean="0">
                <a:hlinkClick r:id="rId4"/>
              </a:rPr>
              <a:t>Лейтч</a:t>
            </a:r>
            <a:r>
              <a:rPr lang="ru-RU" dirty="0" err="1" smtClean="0"/>
              <a:t>,</a:t>
            </a:r>
            <a:r>
              <a:rPr lang="ru-RU" dirty="0" err="1" smtClean="0">
                <a:hlinkClick r:id="rId5"/>
              </a:rPr>
              <a:t>Брэд</a:t>
            </a:r>
            <a:r>
              <a:rPr lang="ru-RU" dirty="0" smtClean="0">
                <a:hlinkClick r:id="rId5"/>
              </a:rPr>
              <a:t> Эк</a:t>
            </a:r>
            <a:r>
              <a:rPr lang="ru-RU" dirty="0" smtClean="0"/>
              <a:t> </a:t>
            </a:r>
          </a:p>
          <a:p>
            <a:pPr lvl="0" eaLnBrk="0" fontAlgn="base" hangingPunct="0">
              <a:spcBef>
                <a:spcPct val="0"/>
              </a:spcBef>
              <a:spcAft>
                <a:spcPct val="0"/>
              </a:spcAft>
            </a:pPr>
            <a:r>
              <a:rPr lang="en-US" sz="1200" b="1" dirty="0" smtClean="0">
                <a:solidFill>
                  <a:schemeClr val="accent1">
                    <a:lumMod val="75000"/>
                  </a:schemeClr>
                </a:solidFill>
                <a:latin typeface="Times New Roman" pitchFamily="18" charset="0"/>
                <a:cs typeface="Times New Roman" pitchFamily="18" charset="0"/>
              </a:rPr>
              <a:t>Scientific American</a:t>
            </a:r>
            <a:r>
              <a:rPr lang="ru-RU" sz="1200" b="1" dirty="0" smtClean="0">
                <a:solidFill>
                  <a:schemeClr val="accent1">
                    <a:lumMod val="75000"/>
                  </a:schemeClr>
                </a:solidFill>
                <a:latin typeface="Times New Roman" pitchFamily="18" charset="0"/>
                <a:cs typeface="Times New Roman" pitchFamily="18" charset="0"/>
              </a:rPr>
              <a:t> от 12 сентября 2023 г.</a:t>
            </a:r>
            <a:endParaRPr kumimoji="0" lang="ru-RU" sz="1200" b="1" i="0" u="none" strike="noStrike" cap="none" normalizeH="0" baseline="0" dirty="0" smtClean="0">
              <a:ln>
                <a:noFill/>
              </a:ln>
              <a:solidFill>
                <a:schemeClr val="accent1">
                  <a:lumMod val="75000"/>
                </a:schemeClr>
              </a:solidFill>
              <a:effectLst/>
              <a:latin typeface="Times New Roman" pitchFamily="18" charset="0"/>
              <a:cs typeface="Times New Roman" pitchFamily="18" charset="0"/>
            </a:endParaRPr>
          </a:p>
        </p:txBody>
      </p:sp>
      <p:pic>
        <p:nvPicPr>
          <p:cNvPr id="7" name="Рисунок 6" descr="Нашим океанам угрожает изменение климата.  Они также могут предложить климатические решения"/>
          <p:cNvPicPr/>
          <p:nvPr/>
        </p:nvPicPr>
        <p:blipFill>
          <a:blip r:embed="rId6" cstate="print">
            <a:lum contrast="40000"/>
          </a:blip>
          <a:srcRect/>
          <a:stretch>
            <a:fillRect/>
          </a:stretch>
        </p:blipFill>
        <p:spPr bwMode="auto">
          <a:xfrm rot="5400000">
            <a:off x="3083975" y="1820681"/>
            <a:ext cx="3312369" cy="523286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0" y="0"/>
            <a:ext cx="9144000" cy="6858000"/>
          </a:xfrm>
          <a:prstGeom prst="rect">
            <a:avLst/>
          </a:prstGeom>
          <a:noFill/>
          <a:ln w="9525">
            <a:noFill/>
            <a:miter lim="800000"/>
            <a:headEnd/>
            <a:tailEnd/>
          </a:ln>
          <a:effectLst>
            <a:softEdge rad="127000"/>
          </a:effectLst>
        </p:spPr>
      </p:pic>
      <p:pic>
        <p:nvPicPr>
          <p:cNvPr id="5" name="Рисунок 4" descr="A Parapagurus hermit crab amid a field of ferromanganese nodules"/>
          <p:cNvPicPr/>
          <p:nvPr/>
        </p:nvPicPr>
        <p:blipFill>
          <a:blip r:embed="rId3" cstate="print">
            <a:clrChange>
              <a:clrFrom>
                <a:srgbClr val="546A81"/>
              </a:clrFrom>
              <a:clrTo>
                <a:srgbClr val="546A81">
                  <a:alpha val="0"/>
                </a:srgbClr>
              </a:clrTo>
            </a:clrChange>
            <a:duotone>
              <a:schemeClr val="accent5">
                <a:shade val="45000"/>
                <a:satMod val="135000"/>
              </a:schemeClr>
              <a:prstClr val="white"/>
            </a:duotone>
          </a:blip>
          <a:srcRect/>
          <a:stretch>
            <a:fillRect/>
          </a:stretch>
        </p:blipFill>
        <p:spPr bwMode="auto">
          <a:xfrm>
            <a:off x="152400" y="152400"/>
            <a:ext cx="8812088" cy="6516960"/>
          </a:xfrm>
          <a:prstGeom prst="rect">
            <a:avLst/>
          </a:prstGeom>
          <a:ln>
            <a:noFill/>
          </a:ln>
          <a:effectLst>
            <a:outerShdw blurRad="292100" dist="139700" dir="2700000" algn="tl" rotWithShape="0">
              <a:srgbClr val="333333">
                <a:alpha val="65000"/>
              </a:srgbClr>
            </a:outerShdw>
            <a:softEdge rad="127000"/>
          </a:effectLst>
        </p:spPr>
      </p:pic>
      <p:sp>
        <p:nvSpPr>
          <p:cNvPr id="29697" name="Rectangle 1"/>
          <p:cNvSpPr>
            <a:spLocks noChangeArrowheads="1"/>
          </p:cNvSpPr>
          <p:nvPr/>
        </p:nvSpPr>
        <p:spPr bwMode="auto">
          <a:xfrm>
            <a:off x="395536" y="459253"/>
            <a:ext cx="5184576" cy="5447645"/>
          </a:xfrm>
          <a:prstGeom prst="rect">
            <a:avLst/>
          </a:prstGeom>
          <a:ln w="12700">
            <a:solidFill>
              <a:srgbClr val="002060"/>
            </a:solid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accent1">
                    <a:lumMod val="50000"/>
                  </a:schemeClr>
                </a:solidFill>
                <a:effectLst/>
                <a:latin typeface="Times New Roman" pitchFamily="18" charset="0"/>
                <a:ea typeface="Microsoft JhengHei" pitchFamily="34" charset="-120"/>
                <a:cs typeface="Times New Roman" pitchFamily="18" charset="0"/>
              </a:rPr>
              <a:t>В этом году температура океана зашкаливает, побивая рекорды жары четвертый год подряд. Этим летом воды от Флориды до Европы накалились экстремальными волнами морской жары беспрецедентной интенсивности. Поскольку они становятся более частыми и более мощными, они усугубляют разрушительные погодные явления, такие как ураганы, и подвергают многие морские виды огромному стрессу, ставя под угрозу океанскую пищевую сеть, которая в конечном итоге поддерживает миллиарды людей.</a:t>
            </a:r>
            <a:endParaRPr kumimoji="0" lang="ru-RU" sz="1200" b="0" i="0" u="none" strike="noStrike" cap="none" normalizeH="0" baseline="0" dirty="0" smtClean="0">
              <a:ln>
                <a:noFill/>
              </a:ln>
              <a:solidFill>
                <a:schemeClr val="accent1">
                  <a:lumMod val="50000"/>
                </a:schemeClr>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accent1">
                    <a:lumMod val="50000"/>
                  </a:schemeClr>
                </a:solidFill>
                <a:effectLst/>
                <a:latin typeface="Times New Roman" pitchFamily="18" charset="0"/>
                <a:ea typeface="Microsoft JhengHei" pitchFamily="34" charset="-120"/>
                <a:cs typeface="Times New Roman" pitchFamily="18" charset="0"/>
              </a:rPr>
              <a:t>Эта надвигающаяся катастрофа является еще одним напоминанием о том, что нарушение климата наносит вред океанам Земли с тревожной и возрастающей скоростью. Поскольку мы выбрасываем в атмосферу все больше выбросов углекислого газа, почти вся дополнительная тепловая энергия, попадающая в нашу биосферу, поглощается нашими океанами, что приводит к разрушительным последствиям.</a:t>
            </a:r>
            <a:endParaRPr kumimoji="0" lang="ru-RU" sz="1200" b="0" i="0" u="none" strike="noStrike" cap="none" normalizeH="0" baseline="0" dirty="0" smtClean="0">
              <a:ln>
                <a:noFill/>
              </a:ln>
              <a:solidFill>
                <a:schemeClr val="accent1">
                  <a:lumMod val="50000"/>
                </a:schemeClr>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accent1">
                    <a:lumMod val="50000"/>
                  </a:schemeClr>
                </a:solidFill>
                <a:effectLst/>
                <a:latin typeface="Times New Roman" pitchFamily="18" charset="0"/>
                <a:ea typeface="Microsoft JhengHei" pitchFamily="34" charset="-120"/>
                <a:cs typeface="Times New Roman" pitchFamily="18" charset="0"/>
              </a:rPr>
              <a:t>Эксперты по климату сходятся во мнении, что решение проблемы изменения климата потребует не только срочного и значительного сокращения выбросов, но и очистки атмосферы от огромного количества избыточного загрязнения CO </a:t>
            </a:r>
            <a:r>
              <a:rPr kumimoji="0" lang="ru-RU" sz="1200" b="1" i="0" u="none" strike="noStrike" cap="none" normalizeH="0" baseline="-30000" dirty="0" smtClean="0">
                <a:ln>
                  <a:noFill/>
                </a:ln>
                <a:solidFill>
                  <a:schemeClr val="accent1">
                    <a:lumMod val="50000"/>
                  </a:schemeClr>
                </a:solidFill>
                <a:effectLst/>
                <a:latin typeface="Times New Roman" pitchFamily="18" charset="0"/>
                <a:ea typeface="Microsoft JhengHei" pitchFamily="34" charset="-120"/>
                <a:cs typeface="Times New Roman" pitchFamily="18" charset="0"/>
              </a:rPr>
              <a:t>2 с помощью удаления углекислого газа (CDR). </a:t>
            </a:r>
            <a:r>
              <a:rPr kumimoji="0" lang="ru-RU" sz="1200" b="1" i="0" u="none" strike="noStrike" cap="none" normalizeH="0" baseline="0" dirty="0" smtClean="0">
                <a:ln>
                  <a:noFill/>
                </a:ln>
                <a:solidFill>
                  <a:schemeClr val="accent1">
                    <a:lumMod val="50000"/>
                  </a:schemeClr>
                </a:solidFill>
                <a:effectLst/>
                <a:latin typeface="Times New Roman" pitchFamily="18" charset="0"/>
                <a:ea typeface="Microsoft JhengHei" pitchFamily="34" charset="-120"/>
                <a:cs typeface="Times New Roman" pitchFamily="18" charset="0"/>
              </a:rPr>
              <a:t>Как лидеры двух организаций, которые работают над ускорением решения проблем климата — XPRIZE и </a:t>
            </a:r>
            <a:r>
              <a:rPr kumimoji="0" lang="ru-RU" sz="1200" b="1" i="0" u="none" strike="noStrike" cap="none" normalizeH="0" baseline="0" dirty="0" err="1" smtClean="0">
                <a:ln>
                  <a:noFill/>
                </a:ln>
                <a:solidFill>
                  <a:schemeClr val="accent1">
                    <a:lumMod val="50000"/>
                  </a:schemeClr>
                </a:solidFill>
                <a:effectLst/>
                <a:latin typeface="Times New Roman" pitchFamily="18" charset="0"/>
                <a:ea typeface="Microsoft JhengHei" pitchFamily="34" charset="-120"/>
                <a:cs typeface="Times New Roman" pitchFamily="18" charset="0"/>
              </a:rPr>
              <a:t>Ocean</a:t>
            </a:r>
            <a:r>
              <a:rPr kumimoji="0" lang="ru-RU" sz="1200" b="1" i="0" u="none" strike="noStrike" cap="none" normalizeH="0" baseline="0" dirty="0" smtClean="0">
                <a:ln>
                  <a:noFill/>
                </a:ln>
                <a:solidFill>
                  <a:schemeClr val="accent1">
                    <a:lumMod val="50000"/>
                  </a:schemeClr>
                </a:solidFill>
                <a:effectLst/>
                <a:latin typeface="Times New Roman" pitchFamily="18" charset="0"/>
                <a:ea typeface="Microsoft JhengHei" pitchFamily="34" charset="-120"/>
                <a:cs typeface="Times New Roman" pitchFamily="18" charset="0"/>
              </a:rPr>
              <a:t> </a:t>
            </a:r>
            <a:r>
              <a:rPr kumimoji="0" lang="ru-RU" sz="1200" b="1" i="0" u="none" strike="noStrike" cap="none" normalizeH="0" baseline="0" dirty="0" err="1" smtClean="0">
                <a:ln>
                  <a:noFill/>
                </a:ln>
                <a:solidFill>
                  <a:schemeClr val="accent1">
                    <a:lumMod val="50000"/>
                  </a:schemeClr>
                </a:solidFill>
                <a:effectLst/>
                <a:latin typeface="Times New Roman" pitchFamily="18" charset="0"/>
                <a:ea typeface="Microsoft JhengHei" pitchFamily="34" charset="-120"/>
                <a:cs typeface="Times New Roman" pitchFamily="18" charset="0"/>
              </a:rPr>
              <a:t>Visions</a:t>
            </a:r>
            <a:r>
              <a:rPr kumimoji="0" lang="ru-RU" sz="1200" b="1" i="0" u="none" strike="noStrike" cap="none" normalizeH="0" baseline="0" dirty="0" smtClean="0">
                <a:ln>
                  <a:noFill/>
                </a:ln>
                <a:solidFill>
                  <a:schemeClr val="accent1">
                    <a:lumMod val="50000"/>
                  </a:schemeClr>
                </a:solidFill>
                <a:effectLst/>
                <a:latin typeface="Times New Roman" pitchFamily="18" charset="0"/>
                <a:ea typeface="Microsoft JhengHei" pitchFamily="34" charset="-120"/>
                <a:cs typeface="Times New Roman" pitchFamily="18" charset="0"/>
              </a:rPr>
              <a:t> — мы знаем, что удаление и безопасное хранение миллиардов тонн CO </a:t>
            </a:r>
            <a:r>
              <a:rPr kumimoji="0" lang="ru-RU" sz="1200" b="1" i="0" u="none" strike="noStrike" cap="none" normalizeH="0" baseline="-30000" dirty="0" smtClean="0">
                <a:ln>
                  <a:noFill/>
                </a:ln>
                <a:solidFill>
                  <a:schemeClr val="accent1">
                    <a:lumMod val="50000"/>
                  </a:schemeClr>
                </a:solidFill>
                <a:effectLst/>
                <a:latin typeface="Times New Roman" pitchFamily="18" charset="0"/>
                <a:ea typeface="Microsoft JhengHei" pitchFamily="34" charset="-120"/>
                <a:cs typeface="Times New Roman" pitchFamily="18" charset="0"/>
              </a:rPr>
              <a:t>2</a:t>
            </a:r>
            <a:r>
              <a:rPr kumimoji="0" lang="ru-RU" sz="1200" b="1" i="0" u="none" strike="noStrike" cap="none" normalizeH="0" baseline="0" dirty="0" smtClean="0">
                <a:ln>
                  <a:noFill/>
                </a:ln>
                <a:solidFill>
                  <a:schemeClr val="accent1">
                    <a:lumMod val="50000"/>
                  </a:schemeClr>
                </a:solidFill>
                <a:effectLst/>
                <a:latin typeface="Times New Roman" pitchFamily="18" charset="0"/>
                <a:ea typeface="Microsoft JhengHei" pitchFamily="34" charset="-120"/>
                <a:cs typeface="Times New Roman" pitchFamily="18" charset="0"/>
              </a:rPr>
              <a:t> потребует колоссального внедрения новых технологий и вспомогательной инфраструктуры; это, несомненно, будет крупнейшая очистка от загрязнения в истории. И мы едва начали</a:t>
            </a:r>
            <a:r>
              <a:rPr kumimoji="0" lang="ru-RU" sz="1200" b="1" i="0" u="none" strike="noStrike" cap="none" normalizeH="0" baseline="0" dirty="0" smtClean="0">
                <a:ln>
                  <a:noFill/>
                </a:ln>
                <a:solidFill>
                  <a:schemeClr val="accent1">
                    <a:lumMod val="50000"/>
                  </a:schemeClr>
                </a:solidFill>
                <a:effectLst/>
                <a:latin typeface="Calibri" pitchFamily="34" charset="0"/>
                <a:ea typeface="Microsoft JhengHei" pitchFamily="34" charset="-120"/>
                <a:cs typeface="Times New Roman" pitchFamily="18" charset="0"/>
              </a:rPr>
              <a:t>.</a:t>
            </a:r>
          </a:p>
          <a:p>
            <a:pPr algn="just" eaLnBrk="0" fontAlgn="base" hangingPunct="0">
              <a:spcBef>
                <a:spcPct val="0"/>
              </a:spcBef>
              <a:spcAft>
                <a:spcPct val="0"/>
              </a:spcAft>
            </a:pPr>
            <a:r>
              <a:rPr lang="ru-RU" sz="1200" b="1" dirty="0" smtClean="0">
                <a:solidFill>
                  <a:schemeClr val="accent1">
                    <a:lumMod val="50000"/>
                  </a:schemeClr>
                </a:solidFill>
                <a:latin typeface="Times New Roman" pitchFamily="18" charset="0"/>
                <a:cs typeface="Times New Roman" pitchFamily="18" charset="0"/>
              </a:rPr>
              <a:t>Такие подходы, как посадка триллионов деревьев или строительство огромных вентиляторов и фильтров</a:t>
            </a:r>
            <a:r>
              <a:rPr lang="ru-RU" sz="1200" b="1" dirty="0" smtClean="0">
                <a:solidFill>
                  <a:schemeClr val="accent1">
                    <a:lumMod val="50000"/>
                  </a:schemeClr>
                </a:solidFill>
                <a:latin typeface="Times New Roman" pitchFamily="18" charset="0"/>
                <a:cs typeface="Times New Roman" pitchFamily="18" charset="0"/>
                <a:hlinkClick r:id="rId4"/>
              </a:rPr>
              <a:t>,</a:t>
            </a:r>
            <a:r>
              <a:rPr lang="ru-RU" sz="1200" b="1" dirty="0" smtClean="0">
                <a:solidFill>
                  <a:schemeClr val="accent1">
                    <a:lumMod val="50000"/>
                  </a:schemeClr>
                </a:solidFill>
                <a:latin typeface="Times New Roman" pitchFamily="18" charset="0"/>
                <a:cs typeface="Times New Roman" pitchFamily="18" charset="0"/>
              </a:rPr>
              <a:t> могут помочь вытягивать CO </a:t>
            </a:r>
            <a:r>
              <a:rPr lang="ru-RU" sz="1200" b="1" baseline="-25000" dirty="0" smtClean="0">
                <a:solidFill>
                  <a:schemeClr val="accent1">
                    <a:lumMod val="50000"/>
                  </a:schemeClr>
                </a:solidFill>
                <a:latin typeface="Times New Roman" pitchFamily="18" charset="0"/>
                <a:cs typeface="Times New Roman" pitchFamily="18" charset="0"/>
              </a:rPr>
              <a:t>2</a:t>
            </a:r>
            <a:r>
              <a:rPr lang="ru-RU" sz="1200" b="1" dirty="0" smtClean="0">
                <a:solidFill>
                  <a:schemeClr val="accent1">
                    <a:lumMod val="50000"/>
                  </a:schemeClr>
                </a:solidFill>
                <a:latin typeface="Times New Roman" pitchFamily="18" charset="0"/>
                <a:cs typeface="Times New Roman" pitchFamily="18" charset="0"/>
              </a:rPr>
              <a:t> прямо с неба. Но оказывается, что океаны сами по себе могут стать ключевым решением проблемы изменения климата благодаря их удивительным способностям поглощать углерод.</a:t>
            </a:r>
            <a:endParaRPr kumimoji="0" lang="ru-RU" sz="1200" b="0" i="0" u="none" strike="noStrike" cap="none" normalizeH="0" baseline="0" dirty="0" smtClean="0">
              <a:ln>
                <a:noFill/>
              </a:ln>
              <a:solidFill>
                <a:schemeClr val="tx2">
                  <a:lumMod val="50000"/>
                </a:schemeClr>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1347</TotalTime>
  <Words>576</Words>
  <Application>Microsoft Office PowerPoint</Application>
  <PresentationFormat>Экран (4:3)</PresentationFormat>
  <Paragraphs>96</Paragraphs>
  <Slides>25</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vector>
  </TitlesOfParts>
  <Company>Reanimator Extreme Edition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Librarian</dc:creator>
  <cp:lastModifiedBy>Librarian</cp:lastModifiedBy>
  <cp:revision>122</cp:revision>
  <dcterms:created xsi:type="dcterms:W3CDTF">2023-09-14T12:52:48Z</dcterms:created>
  <dcterms:modified xsi:type="dcterms:W3CDTF">2023-11-28T08:49:25Z</dcterms:modified>
</cp:coreProperties>
</file>